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7" r:id="rId2"/>
    <p:sldId id="427" r:id="rId3"/>
    <p:sldId id="432" r:id="rId4"/>
    <p:sldId id="452" r:id="rId5"/>
    <p:sldId id="433" r:id="rId6"/>
    <p:sldId id="434" r:id="rId7"/>
    <p:sldId id="435" r:id="rId8"/>
    <p:sldId id="436" r:id="rId9"/>
    <p:sldId id="455" r:id="rId10"/>
    <p:sldId id="437" r:id="rId11"/>
    <p:sldId id="438" r:id="rId12"/>
    <p:sldId id="439" r:id="rId13"/>
    <p:sldId id="440" r:id="rId14"/>
    <p:sldId id="441" r:id="rId15"/>
    <p:sldId id="442" r:id="rId16"/>
    <p:sldId id="429" r:id="rId17"/>
    <p:sldId id="454" r:id="rId18"/>
    <p:sldId id="444" r:id="rId19"/>
    <p:sldId id="445" r:id="rId20"/>
    <p:sldId id="446" r:id="rId21"/>
    <p:sldId id="447" r:id="rId22"/>
    <p:sldId id="448" r:id="rId23"/>
    <p:sldId id="457" r:id="rId24"/>
    <p:sldId id="443" r:id="rId25"/>
    <p:sldId id="456" r:id="rId26"/>
    <p:sldId id="453" r:id="rId27"/>
    <p:sldId id="449" r:id="rId28"/>
    <p:sldId id="450" r:id="rId29"/>
    <p:sldId id="458" r:id="rId30"/>
    <p:sldId id="451" r:id="rId31"/>
  </p:sldIdLst>
  <p:sldSz cx="9144000" cy="6858000" type="screen4x3"/>
  <p:notesSz cx="10001250" cy="687705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erre LAVERGNAT" initials="PL" lastIdx="1" clrIdx="0">
    <p:extLst>
      <p:ext uri="{19B8F6BF-5375-455C-9EA6-DF929625EA0E}">
        <p15:presenceInfo xmlns:p15="http://schemas.microsoft.com/office/powerpoint/2012/main" userId="c51854af1aae0f2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75DCB02-9BB8-47FD-8907-85C794F793BA}" styleName="主题样式 1 - 强调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6468" autoAdjust="0"/>
  </p:normalViewPr>
  <p:slideViewPr>
    <p:cSldViewPr>
      <p:cViewPr varScale="1">
        <p:scale>
          <a:sx n="59" d="100"/>
          <a:sy n="59" d="100"/>
        </p:scale>
        <p:origin x="228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38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33875" cy="343853"/>
          </a:xfrm>
          <a:prstGeom prst="rect">
            <a:avLst/>
          </a:prstGeom>
        </p:spPr>
        <p:txBody>
          <a:bodyPr vert="horz" lIns="96442" tIns="48221" rIns="96442" bIns="48221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665062" y="0"/>
            <a:ext cx="4333875" cy="343853"/>
          </a:xfrm>
          <a:prstGeom prst="rect">
            <a:avLst/>
          </a:prstGeom>
        </p:spPr>
        <p:txBody>
          <a:bodyPr vert="horz" lIns="96442" tIns="48221" rIns="96442" bIns="48221" rtlCol="0"/>
          <a:lstStyle>
            <a:lvl1pPr algn="r">
              <a:defRPr sz="1300"/>
            </a:lvl1pPr>
          </a:lstStyle>
          <a:p>
            <a:fld id="{5B15B0C3-7C03-4CC3-881E-23DBB6D9F2FE}" type="datetimeFigureOut">
              <a:rPr lang="fr-FR" smtClean="0"/>
              <a:t>10/08/2019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6532004"/>
            <a:ext cx="4333875" cy="343853"/>
          </a:xfrm>
          <a:prstGeom prst="rect">
            <a:avLst/>
          </a:prstGeom>
        </p:spPr>
        <p:txBody>
          <a:bodyPr vert="horz" lIns="96442" tIns="48221" rIns="96442" bIns="48221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665062" y="6532004"/>
            <a:ext cx="4333875" cy="343853"/>
          </a:xfrm>
          <a:prstGeom prst="rect">
            <a:avLst/>
          </a:prstGeom>
        </p:spPr>
        <p:txBody>
          <a:bodyPr vert="horz" lIns="96442" tIns="48221" rIns="96442" bIns="48221" rtlCol="0" anchor="b"/>
          <a:lstStyle>
            <a:lvl1pPr algn="r">
              <a:defRPr sz="1300"/>
            </a:lvl1pPr>
          </a:lstStyle>
          <a:p>
            <a:fld id="{4985A146-67C6-4678-AB85-1CF5CDF2FF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09998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33875" cy="343853"/>
          </a:xfrm>
          <a:prstGeom prst="rect">
            <a:avLst/>
          </a:prstGeom>
        </p:spPr>
        <p:txBody>
          <a:bodyPr vert="horz" lIns="96442" tIns="48221" rIns="96442" bIns="48221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65062" y="0"/>
            <a:ext cx="4333875" cy="343853"/>
          </a:xfrm>
          <a:prstGeom prst="rect">
            <a:avLst/>
          </a:prstGeom>
        </p:spPr>
        <p:txBody>
          <a:bodyPr vert="horz" lIns="96442" tIns="48221" rIns="96442" bIns="48221" rtlCol="0"/>
          <a:lstStyle>
            <a:lvl1pPr algn="r">
              <a:defRPr sz="1300"/>
            </a:lvl1pPr>
          </a:lstStyle>
          <a:p>
            <a:fld id="{AC39D71A-1DD6-4C24-9CEE-9477D29BFA05}" type="datetimeFigureOut">
              <a:rPr lang="fr-FR" smtClean="0"/>
              <a:t>10/08/2019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281363" y="515938"/>
            <a:ext cx="3438525" cy="2578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42" tIns="48221" rIns="96442" bIns="48221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1000125" y="3266599"/>
            <a:ext cx="8001000" cy="3094673"/>
          </a:xfrm>
          <a:prstGeom prst="rect">
            <a:avLst/>
          </a:prstGeom>
        </p:spPr>
        <p:txBody>
          <a:bodyPr vert="horz" lIns="96442" tIns="48221" rIns="96442" bIns="48221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6532004"/>
            <a:ext cx="4333875" cy="343853"/>
          </a:xfrm>
          <a:prstGeom prst="rect">
            <a:avLst/>
          </a:prstGeom>
        </p:spPr>
        <p:txBody>
          <a:bodyPr vert="horz" lIns="96442" tIns="48221" rIns="96442" bIns="48221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65062" y="6532004"/>
            <a:ext cx="4333875" cy="343853"/>
          </a:xfrm>
          <a:prstGeom prst="rect">
            <a:avLst/>
          </a:prstGeom>
        </p:spPr>
        <p:txBody>
          <a:bodyPr vert="horz" lIns="96442" tIns="48221" rIns="96442" bIns="48221" rtlCol="0" anchor="b"/>
          <a:lstStyle>
            <a:lvl1pPr algn="r">
              <a:defRPr sz="1300"/>
            </a:lvl1pPr>
          </a:lstStyle>
          <a:p>
            <a:fld id="{F25802E1-CBAD-4E9B-96FA-538082DD59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0957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802E1-CBAD-4E9B-96FA-538082DD592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1765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802E1-CBAD-4E9B-96FA-538082DD592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2772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802E1-CBAD-4E9B-96FA-538082DD592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8301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802E1-CBAD-4E9B-96FA-538082DD5927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426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802E1-CBAD-4E9B-96FA-538082DD5927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6805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802E1-CBAD-4E9B-96FA-538082DD5927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30500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802E1-CBAD-4E9B-96FA-538082DD5927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4163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802E1-CBAD-4E9B-96FA-538082DD5927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0419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802E1-CBAD-4E9B-96FA-538082DD592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8410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802E1-CBAD-4E9B-96FA-538082DD592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5310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802E1-CBAD-4E9B-96FA-538082DD592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3745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802E1-CBAD-4E9B-96FA-538082DD592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042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802E1-CBAD-4E9B-96FA-538082DD592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6588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802E1-CBAD-4E9B-96FA-538082DD592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23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802E1-CBAD-4E9B-96FA-538082DD5927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8974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802E1-CBAD-4E9B-96FA-538082DD592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5008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3ADD1-7840-44AC-A223-6187C764AED0}" type="datetime1">
              <a:rPr lang="fr-FR" smtClean="0"/>
              <a:t>10/08/2019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Assemblée Générale 12 mars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7A97-A450-4C2C-96E8-035025C99372}" type="slidenum">
              <a:rPr lang="fr-FR" smtClean="0"/>
              <a:t>‹N°›</a:t>
            </a:fld>
            <a:endParaRPr lang="fr-FR"/>
          </a:p>
        </p:txBody>
      </p:sp>
      <p:sp>
        <p:nvSpPr>
          <p:cNvPr id="1026" name="Rectangle 2"/>
          <p:cNvSpPr>
            <a:spLocks noChangeArrowheads="1"/>
          </p:cNvSpPr>
          <p:nvPr userDrawn="1"/>
        </p:nvSpPr>
        <p:spPr bwMode="auto">
          <a:xfrm>
            <a:off x="107504" y="116632"/>
            <a:ext cx="8892480" cy="288032"/>
          </a:xfrm>
          <a:prstGeom prst="rect">
            <a:avLst/>
          </a:prstGeom>
          <a:gradFill rotWithShape="1">
            <a:gsLst>
              <a:gs pos="0">
                <a:srgbClr val="F20000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fr-FR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2B08A-C0B3-4E97-A54E-348FAEB3ADE6}" type="datetime1">
              <a:rPr lang="fr-FR" smtClean="0"/>
              <a:t>10/08/2019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Assemblée Générale 12 mars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7A97-A450-4C2C-96E8-035025C9937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CBFF5-141E-4207-8094-3C23EA5FCC17}" type="datetime1">
              <a:rPr lang="fr-FR" smtClean="0"/>
              <a:t>10/08/2019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Assemblée Générale 12 mars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7A97-A450-4C2C-96E8-035025C9937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9B0CC-ED9D-4675-A7CF-04F3624726E7}" type="datetime1">
              <a:rPr lang="fr-FR" smtClean="0"/>
              <a:t>10/08/2019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Assemblée Générale 12 mars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7A97-A450-4C2C-96E8-035025C9937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525344"/>
            <a:ext cx="2133600" cy="196131"/>
          </a:xfrm>
        </p:spPr>
        <p:txBody>
          <a:bodyPr/>
          <a:lstStyle/>
          <a:p>
            <a:fld id="{D12D3DBA-3A02-4885-92C8-34A43541336F}" type="datetime1">
              <a:rPr lang="fr-FR" smtClean="0"/>
              <a:t>10/08/2019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525344"/>
            <a:ext cx="2895600" cy="196131"/>
          </a:xfrm>
        </p:spPr>
        <p:txBody>
          <a:bodyPr/>
          <a:lstStyle/>
          <a:p>
            <a:r>
              <a:rPr lang="fr-FR"/>
              <a:t>Assemblée Générale 12 mars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525344"/>
            <a:ext cx="2133600" cy="196131"/>
          </a:xfrm>
        </p:spPr>
        <p:txBody>
          <a:bodyPr/>
          <a:lstStyle/>
          <a:p>
            <a:fld id="{159A7A97-A450-4C2C-96E8-035025C9937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A6D3F-14D9-4CE1-848A-2DDF3C74C15A}" type="datetime1">
              <a:rPr lang="fr-FR" smtClean="0"/>
              <a:t>10/08/2019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Assemblée Générale 12 mars 2017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7A97-A450-4C2C-96E8-035025C9937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304CD-2B68-41CA-AB58-309F9EFC68F5}" type="datetime1">
              <a:rPr lang="fr-FR" smtClean="0"/>
              <a:t>10/08/2019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Assemblée Générale 12 mars 2017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7A97-A450-4C2C-96E8-035025C9937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6CD41-37E8-4F0D-9387-451517581D80}" type="datetime1">
              <a:rPr lang="fr-FR" smtClean="0"/>
              <a:t>10/08/2019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Assemblée Générale 12 mars 2017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7A97-A450-4C2C-96E8-035025C9937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C76C-FBCF-44CE-A774-45AB157E664B}" type="datetime1">
              <a:rPr lang="fr-FR" smtClean="0"/>
              <a:t>10/08/2019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Assemblée Générale 12 mars 2017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7A97-A450-4C2C-96E8-035025C9937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7DA37-E4D3-4525-ADE3-C7679F8C974B}" type="datetime1">
              <a:rPr lang="fr-FR" smtClean="0"/>
              <a:t>10/08/2019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Assemblée Générale 12 mars 2017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7A97-A450-4C2C-96E8-035025C9937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D2C78-0B26-4E20-8E30-B551BDEF1198}" type="datetime1">
              <a:rPr lang="fr-FR" smtClean="0"/>
              <a:t>10/08/2019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Assemblée Générale 12 mars 2017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7A97-A450-4C2C-96E8-035025C9937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331640" y="404664"/>
            <a:ext cx="7355160" cy="1012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525344"/>
            <a:ext cx="2133600" cy="196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7913C5D-DAF3-4691-957F-A94FFB9616C3}" type="datetime1">
              <a:rPr lang="fr-FR" smtClean="0"/>
              <a:t>10/08/2019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525344"/>
            <a:ext cx="2895600" cy="196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/>
              <a:t>Assemblée Générale 12 mars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525344"/>
            <a:ext cx="2133600" cy="196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159A7A97-A450-4C2C-96E8-035025C99372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95536" y="6237313"/>
            <a:ext cx="8309149" cy="7200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20000"/>
              </a:gs>
            </a:gsLst>
            <a:lin ang="0" scaled="1"/>
          </a:gradFill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fr-F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07504" y="116632"/>
            <a:ext cx="8892480" cy="288032"/>
          </a:xfrm>
          <a:prstGeom prst="rect">
            <a:avLst/>
          </a:prstGeom>
          <a:gradFill rotWithShape="1">
            <a:gsLst>
              <a:gs pos="0">
                <a:srgbClr val="F20000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827584" y="6309320"/>
            <a:ext cx="76328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kern="12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Aérodrome d’Amboise-</a:t>
            </a:r>
            <a:r>
              <a:rPr lang="fr-FR" sz="1100" b="1" kern="1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Dierre</a:t>
            </a:r>
            <a:r>
              <a:rPr lang="fr-FR" sz="1100" b="1" kern="12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100" b="1" kern="12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  <a:sym typeface="Wingdings" panose="05000000000000000000"/>
              </a:rPr>
              <a:t></a:t>
            </a:r>
            <a:r>
              <a:rPr lang="fr-FR" sz="1100" b="1" kern="12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 37150 DIERRE </a:t>
            </a:r>
            <a:endParaRPr lang="fr-FR" sz="11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Image 9" descr="logo AT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7504" y="404664"/>
            <a:ext cx="1187624" cy="115212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hf hd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G"/><Relationship Id="rId4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860032" y="1783959"/>
            <a:ext cx="3960439" cy="2889114"/>
          </a:xfrm>
        </p:spPr>
        <p:txBody>
          <a:bodyPr anchor="b">
            <a:normAutofit/>
          </a:bodyPr>
          <a:lstStyle/>
          <a:p>
            <a:r>
              <a:rPr lang="fr-FR" b="1" dirty="0"/>
              <a:t>Les Ailes Tourangelles </a:t>
            </a:r>
            <a:br>
              <a:rPr lang="fr-FR" dirty="0"/>
            </a:br>
            <a:r>
              <a:rPr lang="fr-FR" b="1" dirty="0"/>
              <a:t>60 Ans de passion dans les airs</a:t>
            </a:r>
            <a:br>
              <a:rPr lang="fr-FR" b="1" dirty="0"/>
            </a:br>
            <a:r>
              <a:rPr lang="fr-FR" b="1" dirty="0"/>
              <a:t>JPO 29 et 30 JUIN 2019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 descr="Une image contenant herbe, extérieur, nature, ciel&#10;&#10;Description générée automatiquement">
            <a:extLst>
              <a:ext uri="{FF2B5EF4-FFF2-40B4-BE49-F238E27FC236}">
                <a16:creationId xmlns:a16="http://schemas.microsoft.com/office/drawing/2014/main" id="{7B5BA521-BA4A-4C0D-93FC-9FA59D29B1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3" r="43391" b="-1"/>
          <a:stretch/>
        </p:blipFill>
        <p:spPr>
          <a:xfrm>
            <a:off x="20" y="10"/>
            <a:ext cx="4518095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CE1A5FB-F326-41F4-BBE4-41DA62D97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365" y="3812954"/>
            <a:ext cx="4848966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Aéromodélisme</a:t>
            </a:r>
            <a: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(Association MACCT)</a:t>
            </a:r>
          </a:p>
        </p:txBody>
      </p:sp>
      <p:pic>
        <p:nvPicPr>
          <p:cNvPr id="22" name="Espace réservé du contenu 6">
            <a:extLst>
              <a:ext uri="{FF2B5EF4-FFF2-40B4-BE49-F238E27FC236}">
                <a16:creationId xmlns:a16="http://schemas.microsoft.com/office/drawing/2014/main" id="{BDB424EF-895C-453E-9DB9-D6F24BE30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7" r="10924" b="-2"/>
          <a:stretch/>
        </p:blipFill>
        <p:spPr>
          <a:xfrm>
            <a:off x="107504" y="299363"/>
            <a:ext cx="3251061" cy="3049204"/>
          </a:xfrm>
          <a:prstGeom prst="rect">
            <a:avLst/>
          </a:prstGeom>
        </p:spPr>
      </p:pic>
      <p:pic>
        <p:nvPicPr>
          <p:cNvPr id="6" name="Image 5" descr="Une image contenant terrain, extérieur, bâtiment, plane&#10;&#10;Description générée automatiquement">
            <a:extLst>
              <a:ext uri="{FF2B5EF4-FFF2-40B4-BE49-F238E27FC236}">
                <a16:creationId xmlns:a16="http://schemas.microsoft.com/office/drawing/2014/main" id="{82B8BEB6-99C4-42D6-B092-AB1473DA47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41"/>
          <a:stretch/>
        </p:blipFill>
        <p:spPr>
          <a:xfrm>
            <a:off x="3490722" y="299363"/>
            <a:ext cx="5412813" cy="3008188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2464D4E-2B28-4F32-B6ED-D585D704C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37184" y="6536267"/>
            <a:ext cx="3669631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60 Ans</a:t>
            </a:r>
          </a:p>
        </p:txBody>
      </p:sp>
      <p:pic>
        <p:nvPicPr>
          <p:cNvPr id="9" name="Image 8" descr="Une image contenant terrain, herbe, clôture, bâtiment&#10;&#10;Description générée automatiquement">
            <a:extLst>
              <a:ext uri="{FF2B5EF4-FFF2-40B4-BE49-F238E27FC236}">
                <a16:creationId xmlns:a16="http://schemas.microsoft.com/office/drawing/2014/main" id="{54C29887-58A0-4CD8-8D35-76B1B41CBE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6" r="10921" b="-4"/>
          <a:stretch/>
        </p:blipFill>
        <p:spPr>
          <a:xfrm>
            <a:off x="238226" y="3509433"/>
            <a:ext cx="3120339" cy="3026833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AB045F1-60AA-4E85-A4D5-A9600FBA2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93029" y="6536267"/>
            <a:ext cx="2057400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59A7A97-A450-4C2C-96E8-035025C99372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307099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38227" y="4577975"/>
            <a:ext cx="8612203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3ABB6D6-53DB-428C-8D17-85780AF1A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493" y="4741948"/>
            <a:ext cx="8119248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Stand ACAT et accueil du public</a:t>
            </a:r>
          </a:p>
        </p:txBody>
      </p:sp>
      <p:pic>
        <p:nvPicPr>
          <p:cNvPr id="9" name="Image 8" descr="Une image contenant extérieur, ciel, route, terrain&#10;&#10;Description générée automatiquement">
            <a:extLst>
              <a:ext uri="{FF2B5EF4-FFF2-40B4-BE49-F238E27FC236}">
                <a16:creationId xmlns:a16="http://schemas.microsoft.com/office/drawing/2014/main" id="{AF24C57A-E879-403E-ADF5-FF4BC32B9A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9" b="-2"/>
          <a:stretch/>
        </p:blipFill>
        <p:spPr>
          <a:xfrm>
            <a:off x="3146219" y="321735"/>
            <a:ext cx="2848177" cy="2010551"/>
          </a:xfrm>
          <a:prstGeom prst="rect">
            <a:avLst/>
          </a:prstGeom>
        </p:spPr>
      </p:pic>
      <p:pic>
        <p:nvPicPr>
          <p:cNvPr id="7" name="Espace réservé du contenu 6" descr="Une image contenant extérieur, ciel, herbe, route&#10;&#10;Description générée automatiquement">
            <a:extLst>
              <a:ext uri="{FF2B5EF4-FFF2-40B4-BE49-F238E27FC236}">
                <a16:creationId xmlns:a16="http://schemas.microsoft.com/office/drawing/2014/main" id="{5B0D5A92-2960-492B-951A-4DB3835F9E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" r="-2" b="-2"/>
          <a:stretch/>
        </p:blipFill>
        <p:spPr>
          <a:xfrm>
            <a:off x="6064632" y="321734"/>
            <a:ext cx="2848488" cy="2010550"/>
          </a:xfrm>
          <a:prstGeom prst="rect">
            <a:avLst/>
          </a:prstGeom>
        </p:spPr>
      </p:pic>
      <p:pic>
        <p:nvPicPr>
          <p:cNvPr id="13" name="Image 12" descr="Une image contenant ciel, extérieur, terrain, clôture&#10;&#10;Description générée automatiquement">
            <a:extLst>
              <a:ext uri="{FF2B5EF4-FFF2-40B4-BE49-F238E27FC236}">
                <a16:creationId xmlns:a16="http://schemas.microsoft.com/office/drawing/2014/main" id="{F9548ADC-B5BD-4F08-887D-67AC1085FB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" r="1982" b="-2"/>
          <a:stretch/>
        </p:blipFill>
        <p:spPr>
          <a:xfrm>
            <a:off x="100157" y="2423723"/>
            <a:ext cx="2976793" cy="2010551"/>
          </a:xfrm>
          <a:prstGeom prst="rect">
            <a:avLst/>
          </a:prstGeom>
        </p:spPr>
      </p:pic>
      <p:pic>
        <p:nvPicPr>
          <p:cNvPr id="17" name="Image 16" descr="Une image contenant intérieur, personne, homme&#10;&#10;Description générée automatiquement">
            <a:extLst>
              <a:ext uri="{FF2B5EF4-FFF2-40B4-BE49-F238E27FC236}">
                <a16:creationId xmlns:a16="http://schemas.microsoft.com/office/drawing/2014/main" id="{3F92F4C2-1B1D-4934-BAF7-A2DABEECA6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9" b="-4"/>
          <a:stretch/>
        </p:blipFill>
        <p:spPr>
          <a:xfrm>
            <a:off x="107504" y="364860"/>
            <a:ext cx="2976793" cy="2013804"/>
          </a:xfrm>
          <a:prstGeom prst="rect">
            <a:avLst/>
          </a:prstGeom>
        </p:spPr>
      </p:pic>
      <p:pic>
        <p:nvPicPr>
          <p:cNvPr id="11" name="Image 10" descr="Une image contenant ciel, extérieur, clôture, terrain&#10;&#10;Description générée automatiquement">
            <a:extLst>
              <a:ext uri="{FF2B5EF4-FFF2-40B4-BE49-F238E27FC236}">
                <a16:creationId xmlns:a16="http://schemas.microsoft.com/office/drawing/2014/main" id="{1192DF63-734D-46A1-84C8-29893563B9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" r="-2" b="-2"/>
          <a:stretch/>
        </p:blipFill>
        <p:spPr>
          <a:xfrm>
            <a:off x="6070045" y="2422097"/>
            <a:ext cx="2846070" cy="2010551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5972" y="5694097"/>
            <a:ext cx="6858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EC253BF-8FAF-44D3-B86E-995514C9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V="1">
            <a:off x="2737184" y="6490548"/>
            <a:ext cx="3669631" cy="45719"/>
          </a:xfr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>
              <a:spcAft>
                <a:spcPts val="600"/>
              </a:spcAft>
            </a:pPr>
            <a:endParaRPr lang="en-US" sz="1000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1C00B-4FD5-4328-A5FF-C940469BA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93029" y="6536267"/>
            <a:ext cx="2057400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59A7A97-A450-4C2C-96E8-035025C99372}" type="slidenum"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Image 5" descr="Une image contenant personne, homme, intérieur, debout&#10;&#10;Description générée automatiquement">
            <a:extLst>
              <a:ext uri="{FF2B5EF4-FFF2-40B4-BE49-F238E27FC236}">
                <a16:creationId xmlns:a16="http://schemas.microsoft.com/office/drawing/2014/main" id="{691E947B-FA6B-4F78-A95F-4543A87899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590" y="2422097"/>
            <a:ext cx="2859806" cy="205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03055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295B19D-ABFF-424B-8EFA-035C72549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38ECABE-6F2C-4493-85A0-FD30BEA41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365" y="3812954"/>
            <a:ext cx="4848966" cy="15160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Repas le 29/06 midi avec bénévoles et exposants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AB7C37-6FDF-42A4-84B2-22877636B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406516C-34B4-457C-8BE9-356B76EFE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V="1">
            <a:off x="2737184" y="6477802"/>
            <a:ext cx="3669631" cy="58465"/>
          </a:xfr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>
              <a:spcAft>
                <a:spcPts val="600"/>
              </a:spcAft>
            </a:pPr>
            <a:endParaRPr lang="en-US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1" name="Image 10" descr="Une image contenant intérieur, personne&#10;&#10;Description générée automatiquement">
            <a:extLst>
              <a:ext uri="{FF2B5EF4-FFF2-40B4-BE49-F238E27FC236}">
                <a16:creationId xmlns:a16="http://schemas.microsoft.com/office/drawing/2014/main" id="{888720EE-ECDC-4D5F-AF7C-9EDC34FE20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4" r="-2" b="12523"/>
          <a:stretch/>
        </p:blipFill>
        <p:spPr>
          <a:xfrm rot="16200000">
            <a:off x="-1320056" y="1857645"/>
            <a:ext cx="6236904" cy="3120339"/>
          </a:xfrm>
          <a:prstGeom prst="rect">
            <a:avLst/>
          </a:prstGeom>
        </p:spPr>
      </p:pic>
      <p:pic>
        <p:nvPicPr>
          <p:cNvPr id="9" name="Image 8" descr="Une image contenant personne, intérieur, plafond, bâtiment&#10;&#10;Description générée automatiquement">
            <a:extLst>
              <a:ext uri="{FF2B5EF4-FFF2-40B4-BE49-F238E27FC236}">
                <a16:creationId xmlns:a16="http://schemas.microsoft.com/office/drawing/2014/main" id="{F64D731B-1864-4A11-AD12-75D07C383B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" r="22314" b="3"/>
          <a:stretch/>
        </p:blipFill>
        <p:spPr>
          <a:xfrm>
            <a:off x="3490722" y="299363"/>
            <a:ext cx="3231515" cy="3008188"/>
          </a:xfrm>
          <a:prstGeom prst="rect">
            <a:avLst/>
          </a:prstGeom>
        </p:spPr>
      </p:pic>
      <p:pic>
        <p:nvPicPr>
          <p:cNvPr id="7" name="Espace réservé du contenu 6" descr="Une image contenant plancher, intérieur, mur&#10;&#10;Description générée automatiquement">
            <a:extLst>
              <a:ext uri="{FF2B5EF4-FFF2-40B4-BE49-F238E27FC236}">
                <a16:creationId xmlns:a16="http://schemas.microsoft.com/office/drawing/2014/main" id="{49D9593C-B92A-4E08-96DE-11B837DF5E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6" b="4"/>
          <a:stretch/>
        </p:blipFill>
        <p:spPr>
          <a:xfrm rot="16200000">
            <a:off x="6367906" y="774345"/>
            <a:ext cx="3008188" cy="2058225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622C4FB-65CA-4A58-BDA2-C65CA2061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93029" y="6536267"/>
            <a:ext cx="2057400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59A7A97-A450-4C2C-96E8-035025C99372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001633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6C7683-0ADF-4E8F-B179-858DACA33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DC12398-68E2-453E-A66C-CE958EE34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365" y="3812954"/>
            <a:ext cx="4848966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Arrivée de Jean Loup Chrétien</a:t>
            </a:r>
          </a:p>
        </p:txBody>
      </p:sp>
      <p:pic>
        <p:nvPicPr>
          <p:cNvPr id="9" name="Image 8" descr="Une image contenant extérieur, ciel, route, arbre&#10;&#10;Description générée automatiquement">
            <a:extLst>
              <a:ext uri="{FF2B5EF4-FFF2-40B4-BE49-F238E27FC236}">
                <a16:creationId xmlns:a16="http://schemas.microsoft.com/office/drawing/2014/main" id="{1229908B-4635-4B09-95B8-B63DA412E2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8" b="-4"/>
          <a:stretch/>
        </p:blipFill>
        <p:spPr>
          <a:xfrm>
            <a:off x="82768" y="331964"/>
            <a:ext cx="3293041" cy="221297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103F2A-EFED-4C13-AA7D-78D955ABCD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2727D2C-5BE9-44E1-B039-382984C11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V="1">
            <a:off x="2737184" y="6490548"/>
            <a:ext cx="3669631" cy="45719"/>
          </a:xfr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>
              <a:spcAft>
                <a:spcPts val="600"/>
              </a:spcAft>
            </a:pPr>
            <a:endParaRPr lang="en-US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1" name="Image 10" descr="Une image contenant personne, ciel, homme, plafond&#10;&#10;Description générée automatiquement">
            <a:extLst>
              <a:ext uri="{FF2B5EF4-FFF2-40B4-BE49-F238E27FC236}">
                <a16:creationId xmlns:a16="http://schemas.microsoft.com/office/drawing/2014/main" id="{787D08E8-842E-49A0-87E5-3BCC17363E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0" r="18071" b="3"/>
          <a:stretch/>
        </p:blipFill>
        <p:spPr>
          <a:xfrm>
            <a:off x="82768" y="2695575"/>
            <a:ext cx="3448499" cy="3840692"/>
          </a:xfrm>
          <a:prstGeom prst="rect">
            <a:avLst/>
          </a:prstGeom>
        </p:spPr>
      </p:pic>
      <p:pic>
        <p:nvPicPr>
          <p:cNvPr id="7" name="Espace réservé du contenu 6" descr="Une image contenant extérieur, ciel, plane, herbe&#10;&#10;Description générée automatiquement">
            <a:extLst>
              <a:ext uri="{FF2B5EF4-FFF2-40B4-BE49-F238E27FC236}">
                <a16:creationId xmlns:a16="http://schemas.microsoft.com/office/drawing/2014/main" id="{26292121-A5A3-4AD6-91B1-753E38F1D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9" r="1" b="12024"/>
          <a:stretch/>
        </p:blipFill>
        <p:spPr>
          <a:xfrm>
            <a:off x="3635897" y="520576"/>
            <a:ext cx="5214532" cy="2744065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D9D223D-7057-483E-B958-19DE08334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93029" y="6536267"/>
            <a:ext cx="2057400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59A7A97-A450-4C2C-96E8-035025C99372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231399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B7C7CB1-0AFE-46EA-A88F-300D8354F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FFFFFF"/>
                </a:solidFill>
              </a:rPr>
              <a:t>Exposition Photos de Manolo CHRETIEN</a:t>
            </a:r>
          </a:p>
        </p:txBody>
      </p:sp>
      <p:pic>
        <p:nvPicPr>
          <p:cNvPr id="9" name="Image 8" descr="Une image contenant intérieur, bâtiment, pièce, plancher&#10;&#10;Description générée automatiquement">
            <a:extLst>
              <a:ext uri="{FF2B5EF4-FFF2-40B4-BE49-F238E27FC236}">
                <a16:creationId xmlns:a16="http://schemas.microsoft.com/office/drawing/2014/main" id="{F341754E-BF15-45B9-86D8-DE9E4A1248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" y="380198"/>
            <a:ext cx="4259960" cy="3755151"/>
          </a:xfrm>
          <a:prstGeom prst="rect">
            <a:avLst/>
          </a:prstGeom>
        </p:spPr>
      </p:pic>
      <p:pic>
        <p:nvPicPr>
          <p:cNvPr id="7" name="Espace réservé du contenu 6" descr="Une image contenant intérieur, bâtiment, clôture, plafond&#10;&#10;Description générée automatiquement">
            <a:extLst>
              <a:ext uri="{FF2B5EF4-FFF2-40B4-BE49-F238E27FC236}">
                <a16:creationId xmlns:a16="http://schemas.microsoft.com/office/drawing/2014/main" id="{0C8EBD76-161B-4322-AB5B-F077A15608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998" y="477748"/>
            <a:ext cx="4247972" cy="365759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9E45DF9-2858-45F9-8910-28E9167A3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V="1">
            <a:off x="3028950" y="6476711"/>
            <a:ext cx="3086100" cy="45719"/>
          </a:xfr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>
              <a:spcAft>
                <a:spcPts val="600"/>
              </a:spcAft>
            </a:pPr>
            <a:endParaRPr lang="en-US" kern="1200" dirty="0">
              <a:solidFill>
                <a:srgbClr val="898989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DC04DB-B3CC-4E5C-BBF6-E61A7D97D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522430"/>
            <a:ext cx="20574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59A7A97-A450-4C2C-96E8-035025C99372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474829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F0618178-4B5C-46A4-9E68-052C31FA6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7F0B93-3AD5-4268-947D-7F8012EFA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365" y="3812954"/>
            <a:ext cx="4848966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dirty="0">
                <a:solidFill>
                  <a:srgbClr val="FFFFFF"/>
                </a:solidFill>
              </a:rPr>
              <a:t>Pique </a:t>
            </a:r>
            <a:r>
              <a:rPr lang="en-US" sz="4200" dirty="0" err="1">
                <a:solidFill>
                  <a:srgbClr val="FFFFFF"/>
                </a:solidFill>
              </a:rPr>
              <a:t>nique</a:t>
            </a:r>
            <a:r>
              <a:rPr lang="en-US" sz="4200" dirty="0">
                <a:solidFill>
                  <a:srgbClr val="FFFFFF"/>
                </a:solidFill>
              </a:rPr>
              <a:t> </a:t>
            </a:r>
            <a:r>
              <a:rPr lang="en-US" sz="4200" dirty="0" err="1">
                <a:solidFill>
                  <a:srgbClr val="FFFFFF"/>
                </a:solidFill>
              </a:rPr>
              <a:t>en</a:t>
            </a:r>
            <a:r>
              <a:rPr lang="en-US" sz="4200" dirty="0">
                <a:solidFill>
                  <a:srgbClr val="FFFFFF"/>
                </a:solidFill>
              </a:rPr>
              <a:t> soirée le 29/06</a:t>
            </a:r>
          </a:p>
        </p:txBody>
      </p:sp>
      <p:pic>
        <p:nvPicPr>
          <p:cNvPr id="11" name="Image 10" descr="Une image contenant ciel, route, extérieur, camion&#10;&#10;Description générée automatiquement">
            <a:extLst>
              <a:ext uri="{FF2B5EF4-FFF2-40B4-BE49-F238E27FC236}">
                <a16:creationId xmlns:a16="http://schemas.microsoft.com/office/drawing/2014/main" id="{804A18D1-D264-495E-877A-37ECD17E2F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r="-2" b="-2"/>
          <a:stretch/>
        </p:blipFill>
        <p:spPr>
          <a:xfrm>
            <a:off x="107504" y="404664"/>
            <a:ext cx="3251061" cy="2736304"/>
          </a:xfrm>
          <a:prstGeom prst="rect">
            <a:avLst/>
          </a:prstGeom>
        </p:spPr>
      </p:pic>
      <p:pic>
        <p:nvPicPr>
          <p:cNvPr id="7" name="Espace réservé du contenu 6" descr="Une image contenant ciel, route, extérieur, terrain&#10;&#10;Description générée automatiquement">
            <a:extLst>
              <a:ext uri="{FF2B5EF4-FFF2-40B4-BE49-F238E27FC236}">
                <a16:creationId xmlns:a16="http://schemas.microsoft.com/office/drawing/2014/main" id="{FAA72EAA-05EB-4214-8394-F2744E58AF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3" r="269" b="-4"/>
          <a:stretch/>
        </p:blipFill>
        <p:spPr>
          <a:xfrm>
            <a:off x="3479091" y="1026648"/>
            <a:ext cx="2081485" cy="1515242"/>
          </a:xfrm>
          <a:prstGeom prst="rect">
            <a:avLst/>
          </a:prstGeom>
        </p:spPr>
      </p:pic>
      <p:pic>
        <p:nvPicPr>
          <p:cNvPr id="6" name="Image 5" descr="Une image contenant ciel, bâtiment, plancher, extérieur&#10;&#10;Description générée automatiquement">
            <a:extLst>
              <a:ext uri="{FF2B5EF4-FFF2-40B4-BE49-F238E27FC236}">
                <a16:creationId xmlns:a16="http://schemas.microsoft.com/office/drawing/2014/main" id="{758431A3-F8A5-493D-94C5-4B1E44AFD8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8" r="3213" b="-4"/>
          <a:stretch/>
        </p:blipFill>
        <p:spPr>
          <a:xfrm>
            <a:off x="5681102" y="404664"/>
            <a:ext cx="3355394" cy="2736304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36FD40B-09C1-46D7-9E32-CC9BD7629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C8D263-8776-4F51-8901-70A866289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37184" y="6536267"/>
            <a:ext cx="3669631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60 Ans</a:t>
            </a:r>
          </a:p>
        </p:txBody>
      </p:sp>
      <p:pic>
        <p:nvPicPr>
          <p:cNvPr id="13" name="Image 12" descr="Une image contenant route, ciel, extérieur, voiture&#10;&#10;Description générée automatiquement">
            <a:extLst>
              <a:ext uri="{FF2B5EF4-FFF2-40B4-BE49-F238E27FC236}">
                <a16:creationId xmlns:a16="http://schemas.microsoft.com/office/drawing/2014/main" id="{3FAFBA2C-ED8B-4877-B998-E57F93EA64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3" r="3926" b="-4"/>
          <a:stretch/>
        </p:blipFill>
        <p:spPr>
          <a:xfrm>
            <a:off x="107504" y="3827428"/>
            <a:ext cx="3276228" cy="2650374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2C2139E-526C-4B7E-82FF-AE64ED845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93029" y="6536267"/>
            <a:ext cx="2057400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59A7A97-A450-4C2C-96E8-035025C99372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848560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C4C695-9481-4ECD-8B7F-AC4958AF7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1339093"/>
            <a:ext cx="3985902" cy="1144007"/>
          </a:xfrm>
        </p:spPr>
        <p:txBody>
          <a:bodyPr>
            <a:normAutofit/>
          </a:bodyPr>
          <a:lstStyle/>
          <a:p>
            <a:r>
              <a:rPr lang="fr-FR" dirty="0"/>
              <a:t>29 juin à 21h00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349B540-038E-45DD-88E6-234589297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1" y="2445864"/>
            <a:ext cx="3985907" cy="3215384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US" sz="2000" b="1" dirty="0"/>
              <a:t>Concert galactique</a:t>
            </a:r>
          </a:p>
          <a:p>
            <a:pPr marL="0" indent="0" algn="ctr">
              <a:buNone/>
            </a:pPr>
            <a:r>
              <a:rPr lang="en-US" sz="2000" b="1" dirty="0"/>
              <a:t>  </a:t>
            </a:r>
            <a:r>
              <a:rPr lang="en-US" b="1" dirty="0"/>
              <a:t>RÊVES D’ETOILES  </a:t>
            </a:r>
          </a:p>
          <a:p>
            <a:pPr marL="0" indent="0" algn="ctr">
              <a:buNone/>
            </a:pPr>
            <a:r>
              <a:rPr lang="en-US" sz="2000" b="1" dirty="0"/>
              <a:t> Jean-Loup CHRETIEN</a:t>
            </a:r>
          </a:p>
          <a:p>
            <a:pPr marL="0" indent="0">
              <a:buNone/>
            </a:pPr>
            <a:r>
              <a:rPr lang="en-US" sz="2000" b="1" dirty="0"/>
              <a:t>              Jean-Philippe le TREVOU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 algn="ctr">
              <a:buNone/>
            </a:pPr>
            <a:r>
              <a:rPr lang="en-US" sz="2000" b="1" dirty="0"/>
              <a:t>Récital-conférence : images de l’espace sur pieces de musiques jouées sur orgue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40250" y="0"/>
            <a:ext cx="4603750" cy="4793391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Espace réservé du contenu 5">
            <a:extLst>
              <a:ext uri="{FF2B5EF4-FFF2-40B4-BE49-F238E27FC236}">
                <a16:creationId xmlns:a16="http://schemas.microsoft.com/office/drawing/2014/main" id="{B9519F87-DADB-4BFF-B46A-93F1C1837B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" r="1" b="13774"/>
          <a:stretch/>
        </p:blipFill>
        <p:spPr>
          <a:xfrm>
            <a:off x="4677611" y="1505"/>
            <a:ext cx="4466389" cy="4641275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63FE8B6-6346-403B-B74D-4EC5BB43F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7611" y="6308081"/>
            <a:ext cx="3602066" cy="274320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fr-FR" sz="825">
                <a:solidFill>
                  <a:schemeClr val="tx1">
                    <a:alpha val="80000"/>
                  </a:schemeClr>
                </a:solidFill>
              </a:rPr>
              <a:t>60 Ans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87BA7A8-1A29-411B-BED9-24F864C9D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7535" y="6239501"/>
            <a:ext cx="411480" cy="411480"/>
          </a:xfrm>
          <a:prstGeom prst="ellipse">
            <a:avLst/>
          </a:prstGeom>
          <a:solidFill>
            <a:srgbClr val="425458"/>
          </a:solidFill>
        </p:spPr>
        <p:txBody>
          <a:bodyPr anchor="ctr">
            <a:normAutofit fontScale="70000" lnSpcReduction="20000"/>
          </a:bodyPr>
          <a:lstStyle/>
          <a:p>
            <a:pPr algn="ctr">
              <a:spcAft>
                <a:spcPts val="600"/>
              </a:spcAft>
            </a:pPr>
            <a:fld id="{159A7A97-A450-4C2C-96E8-035025C99372}" type="slidenum">
              <a:rPr lang="fr-FR" sz="1125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16</a:t>
            </a:fld>
            <a:endParaRPr lang="fr-FR" sz="1125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538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E2E005-A862-4FBC-868B-E45EE25F1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81" y="4437116"/>
            <a:ext cx="8192729" cy="1440151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 nombreux spectateurs pour assister au concert</a:t>
            </a:r>
          </a:p>
        </p:txBody>
      </p:sp>
      <p:pic>
        <p:nvPicPr>
          <p:cNvPr id="7" name="Espace réservé du contenu 6" descr="Une image contenant personne, plafond, gens, terrain&#10;&#10;Description générée automatiquement">
            <a:extLst>
              <a:ext uri="{FF2B5EF4-FFF2-40B4-BE49-F238E27FC236}">
                <a16:creationId xmlns:a16="http://schemas.microsoft.com/office/drawing/2014/main" id="{E8E4CDDA-56DA-4C7E-A50C-AC4D74EB9A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66" b="-1"/>
          <a:stretch/>
        </p:blipFill>
        <p:spPr>
          <a:xfrm>
            <a:off x="20" y="10"/>
            <a:ext cx="4571975" cy="4252522"/>
          </a:xfrm>
          <a:prstGeom prst="rect">
            <a:avLst/>
          </a:prstGeom>
        </p:spPr>
      </p:pic>
      <p:pic>
        <p:nvPicPr>
          <p:cNvPr id="6" name="Image 5" descr="Une image contenant bâtiment, terrain, plafond, gens&#10;&#10;Description générée automatiquement">
            <a:extLst>
              <a:ext uri="{FF2B5EF4-FFF2-40B4-BE49-F238E27FC236}">
                <a16:creationId xmlns:a16="http://schemas.microsoft.com/office/drawing/2014/main" id="{6E35275F-DD1B-4736-8DD9-3D95DA9193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5" r="13384" b="2"/>
          <a:stretch/>
        </p:blipFill>
        <p:spPr>
          <a:xfrm>
            <a:off x="4571999" y="-681"/>
            <a:ext cx="4572001" cy="425321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" y="4242136"/>
            <a:ext cx="9144001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6877DDC-7FB9-41B6-9556-C4A1C4F77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502917" y="6525344"/>
            <a:ext cx="756713" cy="196131"/>
          </a:xfr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l">
              <a:spcAft>
                <a:spcPts val="600"/>
              </a:spcAft>
            </a:pPr>
            <a:r>
              <a:rPr lang="en-U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60 Ans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13EB6EF-7695-4FCB-AA81-8254306F6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54502" y="6356350"/>
            <a:ext cx="46084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59A7A97-A450-4C2C-96E8-035025C99372}" type="slidenum">
              <a:rPr lang="en-US" sz="100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 sz="1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76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38227" y="4577975"/>
            <a:ext cx="8612203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F045928-C9DB-481E-9184-36C0EAC92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493" y="4741948"/>
            <a:ext cx="8119248" cy="862031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Café- croissants</a:t>
            </a:r>
            <a:b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Une vingtaine d’avions </a:t>
            </a:r>
            <a:r>
              <a:rPr lang="en-US" dirty="0">
                <a:solidFill>
                  <a:srgbClr val="FFFFFF"/>
                </a:solidFill>
              </a:rPr>
              <a:t>visiteurs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" name="Image 15" descr="Une image contenant herbe, ciel, extérieur, champ&#10;&#10;Description générée automatiquement">
            <a:extLst>
              <a:ext uri="{FF2B5EF4-FFF2-40B4-BE49-F238E27FC236}">
                <a16:creationId xmlns:a16="http://schemas.microsoft.com/office/drawing/2014/main" id="{F9160540-EF0F-4CC8-9647-778604DC96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3" y="113321"/>
            <a:ext cx="3525353" cy="230964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87914DD-2CC3-42FA-96B5-EC7251EDF2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08104" y="2270252"/>
            <a:ext cx="3342325" cy="2106120"/>
          </a:xfrm>
          <a:prstGeom prst="rect">
            <a:avLst/>
          </a:prstGeom>
        </p:spPr>
      </p:pic>
      <p:pic>
        <p:nvPicPr>
          <p:cNvPr id="19" name="Image 18" descr="Une image contenant bâtiment, personne, extérieur, terrain&#10;&#10;Description générée automatiquement">
            <a:extLst>
              <a:ext uri="{FF2B5EF4-FFF2-40B4-BE49-F238E27FC236}">
                <a16:creationId xmlns:a16="http://schemas.microsoft.com/office/drawing/2014/main" id="{55794107-B603-404F-AA44-289591894F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95693"/>
            <a:ext cx="3405016" cy="2096596"/>
          </a:xfrm>
          <a:prstGeom prst="rect">
            <a:avLst/>
          </a:prstGeom>
        </p:spPr>
      </p:pic>
      <p:pic>
        <p:nvPicPr>
          <p:cNvPr id="7" name="Espace réservé du contenu 6" descr="Une image contenant extérieur, bâtiment, terrain, ciel&#10;&#10;Description générée automatiquement">
            <a:extLst>
              <a:ext uri="{FF2B5EF4-FFF2-40B4-BE49-F238E27FC236}">
                <a16:creationId xmlns:a16="http://schemas.microsoft.com/office/drawing/2014/main" id="{CB168196-8B6C-4DFB-A1D9-961E9052A7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4" r="15926" b="-4"/>
          <a:stretch/>
        </p:blipFill>
        <p:spPr>
          <a:xfrm>
            <a:off x="734934" y="2523764"/>
            <a:ext cx="2452030" cy="1757905"/>
          </a:xfrm>
          <a:prstGeom prst="rect">
            <a:avLst/>
          </a:prstGeom>
        </p:spPr>
      </p:pic>
      <p:pic>
        <p:nvPicPr>
          <p:cNvPr id="11" name="Image 10" descr="Une image contenant personne, terrain, bâtiment, extérieur&#10;&#10;Description générée automatiquement">
            <a:extLst>
              <a:ext uri="{FF2B5EF4-FFF2-40B4-BE49-F238E27FC236}">
                <a16:creationId xmlns:a16="http://schemas.microsoft.com/office/drawing/2014/main" id="{B04405DD-652C-4026-99EC-64BE64EB90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7" r="5230" b="1"/>
          <a:stretch/>
        </p:blipFill>
        <p:spPr>
          <a:xfrm>
            <a:off x="3716219" y="1390547"/>
            <a:ext cx="1625327" cy="175941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5972" y="5694097"/>
            <a:ext cx="6858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CDAD170-7FCE-47C3-A3FF-67831CB44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37184" y="6536267"/>
            <a:ext cx="3669631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60 Ans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0D7ABA6-6133-4E00-A77E-6CB59854B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93029" y="6536267"/>
            <a:ext cx="2057400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59A7A97-A450-4C2C-96E8-035025C99372}" type="slidenum"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396884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5F41304-6272-42D4-9F30-4BDD2BBE8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999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25FDE9F-8639-4641-9DB1-C62D9CEA8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95390"/>
            <a:ext cx="3943350" cy="2213530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kern="1200" dirty="0">
                <a:latin typeface="+mj-lt"/>
                <a:ea typeface="+mj-ea"/>
                <a:cs typeface="+mj-cs"/>
              </a:rPr>
              <a:t>Voitures Anciennes (Association Automobiles Classiques de Touraine- Montrichard)</a:t>
            </a:r>
          </a:p>
        </p:txBody>
      </p:sp>
      <p:pic>
        <p:nvPicPr>
          <p:cNvPr id="23" name="Espace réservé du contenu 6" descr="Une image contenant ciel, extérieur, route, herbe&#10;&#10;Description générée automatiquement">
            <a:extLst>
              <a:ext uri="{FF2B5EF4-FFF2-40B4-BE49-F238E27FC236}">
                <a16:creationId xmlns:a16="http://schemas.microsoft.com/office/drawing/2014/main" id="{2B051950-0CBC-4C3C-8527-A6912D7942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7" r="-3" b="23580"/>
          <a:stretch/>
        </p:blipFill>
        <p:spPr>
          <a:xfrm>
            <a:off x="4444679" y="10"/>
            <a:ext cx="4699320" cy="1709918"/>
          </a:xfrm>
          <a:custGeom>
            <a:avLst/>
            <a:gdLst>
              <a:gd name="connsiteX0" fmla="*/ 0 w 6265760"/>
              <a:gd name="connsiteY0" fmla="*/ 0 h 1709928"/>
              <a:gd name="connsiteX1" fmla="*/ 6265760 w 6265760"/>
              <a:gd name="connsiteY1" fmla="*/ 0 h 1709928"/>
              <a:gd name="connsiteX2" fmla="*/ 6265760 w 6265760"/>
              <a:gd name="connsiteY2" fmla="*/ 1709928 h 1709928"/>
              <a:gd name="connsiteX3" fmla="*/ 795246 w 6265760"/>
              <a:gd name="connsiteY3" fmla="*/ 1709928 h 1709928"/>
              <a:gd name="connsiteX4" fmla="*/ 790682 w 6265760"/>
              <a:gd name="connsiteY4" fmla="*/ 1700078 h 1709928"/>
              <a:gd name="connsiteX5" fmla="*/ 787724 w 6265760"/>
              <a:gd name="connsiteY5" fmla="*/ 1700078 h 170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760" h="1709928">
                <a:moveTo>
                  <a:pt x="0" y="0"/>
                </a:moveTo>
                <a:lnTo>
                  <a:pt x="6265760" y="0"/>
                </a:lnTo>
                <a:lnTo>
                  <a:pt x="6265760" y="1709928"/>
                </a:lnTo>
                <a:lnTo>
                  <a:pt x="795246" y="1709928"/>
                </a:lnTo>
                <a:lnTo>
                  <a:pt x="790682" y="1700078"/>
                </a:lnTo>
                <a:lnTo>
                  <a:pt x="787724" y="1700078"/>
                </a:lnTo>
                <a:close/>
              </a:path>
            </a:pathLst>
          </a:custGeom>
        </p:spPr>
      </p:pic>
      <p:pic>
        <p:nvPicPr>
          <p:cNvPr id="13" name="Image 12" descr="Une image contenant herbe, ciel, extérieur, champ&#10;&#10;Description générée automatiquement">
            <a:extLst>
              <a:ext uri="{FF2B5EF4-FFF2-40B4-BE49-F238E27FC236}">
                <a16:creationId xmlns:a16="http://schemas.microsoft.com/office/drawing/2014/main" id="{A04C9D2E-080C-4231-A318-965392DA64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8" r="-2" b="23485"/>
          <a:stretch/>
        </p:blipFill>
        <p:spPr>
          <a:xfrm>
            <a:off x="5041115" y="1709929"/>
            <a:ext cx="4102885" cy="1709928"/>
          </a:xfrm>
          <a:custGeom>
            <a:avLst/>
            <a:gdLst>
              <a:gd name="connsiteX0" fmla="*/ 0 w 5470513"/>
              <a:gd name="connsiteY0" fmla="*/ 0 h 1709928"/>
              <a:gd name="connsiteX1" fmla="*/ 5470513 w 5470513"/>
              <a:gd name="connsiteY1" fmla="*/ 0 h 1709928"/>
              <a:gd name="connsiteX2" fmla="*/ 5470513 w 5470513"/>
              <a:gd name="connsiteY2" fmla="*/ 1709928 h 1709928"/>
              <a:gd name="connsiteX3" fmla="*/ 792289 w 5470513"/>
              <a:gd name="connsiteY3" fmla="*/ 1709928 h 170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0513" h="1709928">
                <a:moveTo>
                  <a:pt x="0" y="0"/>
                </a:moveTo>
                <a:lnTo>
                  <a:pt x="5470513" y="0"/>
                </a:lnTo>
                <a:lnTo>
                  <a:pt x="5470513" y="1709928"/>
                </a:lnTo>
                <a:lnTo>
                  <a:pt x="792289" y="1709928"/>
                </a:lnTo>
                <a:close/>
              </a:path>
            </a:pathLst>
          </a:custGeom>
        </p:spPr>
      </p:pic>
      <p:pic>
        <p:nvPicPr>
          <p:cNvPr id="11" name="Image 10" descr="Une image contenant herbe, extérieur, ciel, camion&#10;&#10;Description générée automatiquement">
            <a:extLst>
              <a:ext uri="{FF2B5EF4-FFF2-40B4-BE49-F238E27FC236}">
                <a16:creationId xmlns:a16="http://schemas.microsoft.com/office/drawing/2014/main" id="{6EE16539-DAC3-4B40-9CC4-03BEC115CE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4" r="3" b="24535"/>
          <a:stretch/>
        </p:blipFill>
        <p:spPr>
          <a:xfrm>
            <a:off x="5632098" y="3410554"/>
            <a:ext cx="3511902" cy="1709928"/>
          </a:xfrm>
          <a:custGeom>
            <a:avLst/>
            <a:gdLst>
              <a:gd name="connsiteX0" fmla="*/ 0 w 4682536"/>
              <a:gd name="connsiteY0" fmla="*/ 0 h 1709928"/>
              <a:gd name="connsiteX1" fmla="*/ 4682536 w 4682536"/>
              <a:gd name="connsiteY1" fmla="*/ 0 h 1709928"/>
              <a:gd name="connsiteX2" fmla="*/ 4682536 w 4682536"/>
              <a:gd name="connsiteY2" fmla="*/ 1709928 h 1709928"/>
              <a:gd name="connsiteX3" fmla="*/ 792291 w 4682536"/>
              <a:gd name="connsiteY3" fmla="*/ 1709928 h 1709928"/>
              <a:gd name="connsiteX4" fmla="*/ 404649 w 4682536"/>
              <a:gd name="connsiteY4" fmla="*/ 873316 h 1709928"/>
              <a:gd name="connsiteX5" fmla="*/ 404648 w 4682536"/>
              <a:gd name="connsiteY5" fmla="*/ 873316 h 170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2536" h="1709928">
                <a:moveTo>
                  <a:pt x="0" y="0"/>
                </a:moveTo>
                <a:lnTo>
                  <a:pt x="4682536" y="0"/>
                </a:lnTo>
                <a:lnTo>
                  <a:pt x="4682536" y="1709928"/>
                </a:lnTo>
                <a:lnTo>
                  <a:pt x="792291" y="1709928"/>
                </a:lnTo>
                <a:lnTo>
                  <a:pt x="404649" y="873316"/>
                </a:lnTo>
                <a:lnTo>
                  <a:pt x="404648" y="873316"/>
                </a:lnTo>
                <a:close/>
              </a:path>
            </a:pathLst>
          </a:cu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509A3B5-7AD2-429F-8D20-5E1A59E75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0800000" flipV="1">
            <a:off x="3028947" y="6525344"/>
            <a:ext cx="966987" cy="3822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60 Ans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2B051950-0CBC-4C3C-8527-A6912D794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308" y="3415414"/>
            <a:ext cx="4269606" cy="2846404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401A598-2FC8-4434-9418-374C88ABF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665" y="6356350"/>
            <a:ext cx="158068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59A7A97-A450-4C2C-96E8-035025C9937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19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Image 8" descr="Une image contenant herbe, extérieur, ciel, camion&#10;&#10;Description générée automatiquement">
            <a:extLst>
              <a:ext uri="{FF2B5EF4-FFF2-40B4-BE49-F238E27FC236}">
                <a16:creationId xmlns:a16="http://schemas.microsoft.com/office/drawing/2014/main" id="{E5AB6280-DD31-46DA-9B74-01D9487272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6" r="1" b="5126"/>
          <a:stretch/>
        </p:blipFill>
        <p:spPr>
          <a:xfrm>
            <a:off x="5514026" y="5120483"/>
            <a:ext cx="3629973" cy="1737518"/>
          </a:xfrm>
          <a:custGeom>
            <a:avLst/>
            <a:gdLst>
              <a:gd name="connsiteX0" fmla="*/ 949721 w 4839964"/>
              <a:gd name="connsiteY0" fmla="*/ 0 h 1737518"/>
              <a:gd name="connsiteX1" fmla="*/ 4839964 w 4839964"/>
              <a:gd name="connsiteY1" fmla="*/ 0 h 1737518"/>
              <a:gd name="connsiteX2" fmla="*/ 4839964 w 4839964"/>
              <a:gd name="connsiteY2" fmla="*/ 1737518 h 1737518"/>
              <a:gd name="connsiteX3" fmla="*/ 0 w 4839964"/>
              <a:gd name="connsiteY3" fmla="*/ 1737518 h 1737518"/>
              <a:gd name="connsiteX4" fmla="*/ 0 w 4839964"/>
              <a:gd name="connsiteY4" fmla="*/ 1737517 h 1737518"/>
              <a:gd name="connsiteX5" fmla="*/ 1750164 w 4839964"/>
              <a:gd name="connsiteY5" fmla="*/ 1737517 h 1737518"/>
              <a:gd name="connsiteX6" fmla="*/ 1750164 w 4839964"/>
              <a:gd name="connsiteY6" fmla="*/ 1737516 h 1737518"/>
              <a:gd name="connsiteX7" fmla="*/ 1754794 w 4839964"/>
              <a:gd name="connsiteY7" fmla="*/ 1737516 h 1737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9964" h="1737518">
                <a:moveTo>
                  <a:pt x="949721" y="0"/>
                </a:moveTo>
                <a:lnTo>
                  <a:pt x="4839964" y="0"/>
                </a:lnTo>
                <a:lnTo>
                  <a:pt x="4839964" y="1737518"/>
                </a:lnTo>
                <a:lnTo>
                  <a:pt x="0" y="1737518"/>
                </a:lnTo>
                <a:lnTo>
                  <a:pt x="0" y="1737517"/>
                </a:lnTo>
                <a:lnTo>
                  <a:pt x="1750164" y="1737517"/>
                </a:lnTo>
                <a:lnTo>
                  <a:pt x="1750164" y="1737516"/>
                </a:lnTo>
                <a:lnTo>
                  <a:pt x="1754794" y="173751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84968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F1FB704-8C38-4541-BB09-73081D3DA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643467"/>
            <a:ext cx="2522980" cy="4657741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ACAT</a:t>
            </a:r>
            <a:br>
              <a:rPr lang="fr-FR" sz="3600" dirty="0">
                <a:solidFill>
                  <a:schemeClr val="bg1"/>
                </a:solidFill>
              </a:rPr>
            </a:br>
            <a:r>
              <a:rPr lang="fr-FR" sz="3600" dirty="0">
                <a:solidFill>
                  <a:schemeClr val="bg1"/>
                </a:solidFill>
              </a:rPr>
              <a:t>60 Ans </a:t>
            </a:r>
            <a:br>
              <a:rPr lang="fr-FR" sz="3600" dirty="0">
                <a:solidFill>
                  <a:schemeClr val="bg1"/>
                </a:solidFill>
              </a:rPr>
            </a:br>
            <a:r>
              <a:rPr lang="fr-FR" sz="3600" dirty="0">
                <a:solidFill>
                  <a:schemeClr val="bg1"/>
                </a:solidFill>
              </a:rPr>
              <a:t>Le programme des festivités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E42D0EB-FAAE-42DC-A7A0-B39FC6659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73321" y="6453333"/>
            <a:ext cx="3434826" cy="268142"/>
          </a:xfrm>
        </p:spPr>
        <p:txBody>
          <a:bodyPr>
            <a:normAutofit lnSpcReduction="10000"/>
          </a:bodyPr>
          <a:lstStyle/>
          <a:p>
            <a:pPr algn="l">
              <a:spcAft>
                <a:spcPts val="600"/>
              </a:spcAft>
            </a:pPr>
            <a:r>
              <a:rPr lang="fr-FR" b="1" dirty="0">
                <a:solidFill>
                  <a:schemeClr val="tx2">
                    <a:alpha val="80000"/>
                  </a:schemeClr>
                </a:solidFill>
              </a:rPr>
              <a:t>60 Ans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28451C9-DA86-472C-9D07-387320799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17134" y="6356350"/>
            <a:ext cx="79821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59A7A97-A450-4C2C-96E8-035025C99372}" type="slidenum">
              <a:rPr lang="fr-FR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2</a:t>
            </a:fld>
            <a:endParaRPr lang="fr-FR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D33601F-2A4A-4F23-B224-723ED444B7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09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83129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EA0283-1266-4055-AD98-05FF6CD48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6501" y="2245810"/>
            <a:ext cx="5628849" cy="175925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AVIONS ANCIENS</a:t>
            </a:r>
            <a:b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associations :</a:t>
            </a:r>
            <a:b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PANA AIR RETRO</a:t>
            </a:r>
            <a:b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AIR PASSION</a:t>
            </a:r>
          </a:p>
        </p:txBody>
      </p:sp>
      <p:pic>
        <p:nvPicPr>
          <p:cNvPr id="13" name="Image 12" descr="Une image contenant herbe, extérieur, ciel, champ&#10;&#10;Description générée automatiquement">
            <a:extLst>
              <a:ext uri="{FF2B5EF4-FFF2-40B4-BE49-F238E27FC236}">
                <a16:creationId xmlns:a16="http://schemas.microsoft.com/office/drawing/2014/main" id="{8018F03F-70F2-4D7D-8BBE-02522F2434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5" r="3" b="30580"/>
          <a:stretch/>
        </p:blipFill>
        <p:spPr>
          <a:xfrm>
            <a:off x="2736988" y="1"/>
            <a:ext cx="6407012" cy="2130473"/>
          </a:xfrm>
          <a:custGeom>
            <a:avLst/>
            <a:gdLst>
              <a:gd name="connsiteX0" fmla="*/ 986689 w 8542682"/>
              <a:gd name="connsiteY0" fmla="*/ 0 h 2130473"/>
              <a:gd name="connsiteX1" fmla="*/ 8542682 w 8542682"/>
              <a:gd name="connsiteY1" fmla="*/ 0 h 2130473"/>
              <a:gd name="connsiteX2" fmla="*/ 8542682 w 8542682"/>
              <a:gd name="connsiteY2" fmla="*/ 2130473 h 2130473"/>
              <a:gd name="connsiteX3" fmla="*/ 0 w 8542682"/>
              <a:gd name="connsiteY3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6" name="Image 5" descr="Une image contenant herbe, extérieur, plane, ciel&#10;&#10;Description générée automatiquement">
            <a:extLst>
              <a:ext uri="{FF2B5EF4-FFF2-40B4-BE49-F238E27FC236}">
                <a16:creationId xmlns:a16="http://schemas.microsoft.com/office/drawing/2014/main" id="{AC373AAE-E6C3-4030-9087-66F0CD09F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906"/>
          <a:stretch/>
        </p:blipFill>
        <p:spPr>
          <a:xfrm>
            <a:off x="20" y="-6955"/>
            <a:ext cx="3356335" cy="2130473"/>
          </a:xfrm>
          <a:custGeom>
            <a:avLst/>
            <a:gdLst>
              <a:gd name="connsiteX0" fmla="*/ 0 w 4475140"/>
              <a:gd name="connsiteY0" fmla="*/ 0 h 2130473"/>
              <a:gd name="connsiteX1" fmla="*/ 1074821 w 4475140"/>
              <a:gd name="connsiteY1" fmla="*/ 0 h 2130473"/>
              <a:gd name="connsiteX2" fmla="*/ 1074821 w 4475140"/>
              <a:gd name="connsiteY2" fmla="*/ 239 h 2130473"/>
              <a:gd name="connsiteX3" fmla="*/ 4475140 w 4475140"/>
              <a:gd name="connsiteY3" fmla="*/ 239 h 2130473"/>
              <a:gd name="connsiteX4" fmla="*/ 3488563 w 4475140"/>
              <a:gd name="connsiteY4" fmla="*/ 2130473 h 2130473"/>
              <a:gd name="connsiteX5" fmla="*/ 0 w 4475140"/>
              <a:gd name="connsiteY5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15" name="Image 14" descr="Une image contenant herbe, ciel, extérieur, personne&#10;&#10;Description générée automatiquement">
            <a:extLst>
              <a:ext uri="{FF2B5EF4-FFF2-40B4-BE49-F238E27FC236}">
                <a16:creationId xmlns:a16="http://schemas.microsoft.com/office/drawing/2014/main" id="{B2F92067-564C-4D6D-93AF-723D962FEB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5" r="3487" b="-1"/>
          <a:stretch/>
        </p:blipFill>
        <p:spPr>
          <a:xfrm>
            <a:off x="20" y="2279768"/>
            <a:ext cx="2613191" cy="2244420"/>
          </a:xfrm>
          <a:prstGeom prst="rect">
            <a:avLst/>
          </a:prstGeom>
        </p:spPr>
      </p:pic>
      <p:pic>
        <p:nvPicPr>
          <p:cNvPr id="18" name="Espace réservé du contenu 6">
            <a:extLst>
              <a:ext uri="{FF2B5EF4-FFF2-40B4-BE49-F238E27FC236}">
                <a16:creationId xmlns:a16="http://schemas.microsoft.com/office/drawing/2014/main" id="{B35BD0CC-E503-4B2A-89CD-6BD7DE9687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" r="1" b="450"/>
          <a:stretch/>
        </p:blipFill>
        <p:spPr>
          <a:xfrm>
            <a:off x="5787645" y="4683320"/>
            <a:ext cx="3356355" cy="2174680"/>
          </a:xfrm>
          <a:custGeom>
            <a:avLst/>
            <a:gdLst>
              <a:gd name="connsiteX0" fmla="*/ 1006941 w 4475140"/>
              <a:gd name="connsiteY0" fmla="*/ 0 h 2174680"/>
              <a:gd name="connsiteX1" fmla="*/ 4475140 w 4475140"/>
              <a:gd name="connsiteY1" fmla="*/ 0 h 2174680"/>
              <a:gd name="connsiteX2" fmla="*/ 4475140 w 4475140"/>
              <a:gd name="connsiteY2" fmla="*/ 2174680 h 2174680"/>
              <a:gd name="connsiteX3" fmla="*/ 3400319 w 4475140"/>
              <a:gd name="connsiteY3" fmla="*/ 2174680 h 2174680"/>
              <a:gd name="connsiteX4" fmla="*/ 3400319 w 4475140"/>
              <a:gd name="connsiteY4" fmla="*/ 2174202 h 2174680"/>
              <a:gd name="connsiteX5" fmla="*/ 0 w 4475140"/>
              <a:gd name="connsiteY5" fmla="*/ 2174202 h 21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7468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</p:spPr>
      </p:pic>
      <p:pic>
        <p:nvPicPr>
          <p:cNvPr id="9" name="Image 8" descr="Une image contenant herbe, extérieur, ciel, plane&#10;&#10;Description générée automatiquement">
            <a:extLst>
              <a:ext uri="{FF2B5EF4-FFF2-40B4-BE49-F238E27FC236}">
                <a16:creationId xmlns:a16="http://schemas.microsoft.com/office/drawing/2014/main" id="{13DDAB64-3034-4849-8CC4-6DF01E6B4B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2" r="-2" b="32609"/>
          <a:stretch/>
        </p:blipFill>
        <p:spPr>
          <a:xfrm>
            <a:off x="20" y="4682839"/>
            <a:ext cx="6422512" cy="2175160"/>
          </a:xfrm>
          <a:custGeom>
            <a:avLst/>
            <a:gdLst>
              <a:gd name="connsiteX0" fmla="*/ 0 w 8563376"/>
              <a:gd name="connsiteY0" fmla="*/ 0 h 2175160"/>
              <a:gd name="connsiteX1" fmla="*/ 8563376 w 8563376"/>
              <a:gd name="connsiteY1" fmla="*/ 0 h 2175160"/>
              <a:gd name="connsiteX2" fmla="*/ 7555992 w 8563376"/>
              <a:gd name="connsiteY2" fmla="*/ 2175160 h 2175160"/>
              <a:gd name="connsiteX3" fmla="*/ 0 w 8563376"/>
              <a:gd name="connsiteY3" fmla="*/ 2175160 h 217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7BE5294-9554-4973-B177-2BDA4510F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15112" y="6356350"/>
            <a:ext cx="1900238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59A7A97-A450-4C2C-96E8-035025C99372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20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2ABD565-DEAC-4015-8EB8-E78BC287B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V="1">
            <a:off x="4851281" y="6857990"/>
            <a:ext cx="1969199" cy="45719"/>
          </a:xfrm>
        </p:spPr>
        <p:txBody>
          <a:bodyPr>
            <a:normAutofit fontScale="25000" lnSpcReduction="20000"/>
          </a:bodyPr>
          <a:lstStyle/>
          <a:p>
            <a:pPr algn="l">
              <a:spcAft>
                <a:spcPts val="600"/>
              </a:spcAft>
            </a:pPr>
            <a:r>
              <a:rPr lang="fr-FR" sz="825" dirty="0">
                <a:solidFill>
                  <a:schemeClr val="tx1">
                    <a:alpha val="80000"/>
                  </a:schemeClr>
                </a:solidFill>
              </a:rPr>
              <a:t>60 Ans</a:t>
            </a:r>
          </a:p>
        </p:txBody>
      </p:sp>
    </p:spTree>
    <p:extLst>
      <p:ext uri="{BB962C8B-B14F-4D97-AF65-F5344CB8AC3E}">
        <p14:creationId xmlns:p14="http://schemas.microsoft.com/office/powerpoint/2010/main" val="3357618119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95918" y="4577975"/>
            <a:ext cx="5654511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D72760F-9039-4EA1-8A86-EBEBDE7EB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601" y="4741948"/>
            <a:ext cx="512214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Avions anciens</a:t>
            </a:r>
          </a:p>
        </p:txBody>
      </p:sp>
      <p:pic>
        <p:nvPicPr>
          <p:cNvPr id="11" name="Image 10" descr="Une image contenant plane, ciel, extérieur, herbe&#10;&#10;Description générée automatiquement">
            <a:extLst>
              <a:ext uri="{FF2B5EF4-FFF2-40B4-BE49-F238E27FC236}">
                <a16:creationId xmlns:a16="http://schemas.microsoft.com/office/drawing/2014/main" id="{3962CA90-595B-4BF5-BEF6-D6403CE407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6" r="20811" b="-1"/>
          <a:stretch/>
        </p:blipFill>
        <p:spPr>
          <a:xfrm>
            <a:off x="230880" y="321732"/>
            <a:ext cx="2845104" cy="4111323"/>
          </a:xfrm>
          <a:prstGeom prst="rect">
            <a:avLst/>
          </a:prstGeom>
        </p:spPr>
      </p:pic>
      <p:pic>
        <p:nvPicPr>
          <p:cNvPr id="18" name="Image 17" descr="Une image contenant herbe, ciel, extérieur, champ&#10;&#10;Description générée automatiquement">
            <a:extLst>
              <a:ext uri="{FF2B5EF4-FFF2-40B4-BE49-F238E27FC236}">
                <a16:creationId xmlns:a16="http://schemas.microsoft.com/office/drawing/2014/main" id="{1F7D4180-7A0D-416C-B1D5-7A39F47EEB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r="325" b="-2"/>
          <a:stretch/>
        </p:blipFill>
        <p:spPr>
          <a:xfrm>
            <a:off x="3146219" y="321734"/>
            <a:ext cx="2848177" cy="2010551"/>
          </a:xfrm>
          <a:prstGeom prst="rect">
            <a:avLst/>
          </a:prstGeom>
        </p:spPr>
      </p:pic>
      <p:pic>
        <p:nvPicPr>
          <p:cNvPr id="7" name="Espace réservé du contenu 6" descr="Une image contenant herbe, extérieur, ciel, champ&#10;&#10;Description générée automatiquement">
            <a:extLst>
              <a:ext uri="{FF2B5EF4-FFF2-40B4-BE49-F238E27FC236}">
                <a16:creationId xmlns:a16="http://schemas.microsoft.com/office/drawing/2014/main" id="{E3828DFF-399C-4EE9-9436-D819738FD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" r="4258" b="-4"/>
          <a:stretch/>
        </p:blipFill>
        <p:spPr>
          <a:xfrm>
            <a:off x="3142635" y="2422097"/>
            <a:ext cx="2846070" cy="2013804"/>
          </a:xfrm>
          <a:prstGeom prst="rect">
            <a:avLst/>
          </a:prstGeom>
        </p:spPr>
      </p:pic>
      <p:pic>
        <p:nvPicPr>
          <p:cNvPr id="15" name="Image 14" descr="Une image contenant ciel, herbe, extérieur, route&#10;&#10;Description générée automatiquement">
            <a:extLst>
              <a:ext uri="{FF2B5EF4-FFF2-40B4-BE49-F238E27FC236}">
                <a16:creationId xmlns:a16="http://schemas.microsoft.com/office/drawing/2014/main" id="{1D01238C-D9E8-4C1D-B7D4-056F7D78D31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0" r="25583" b="-1"/>
          <a:stretch/>
        </p:blipFill>
        <p:spPr>
          <a:xfrm>
            <a:off x="6064632" y="321733"/>
            <a:ext cx="2848488" cy="4111321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39950" y="5694097"/>
            <a:ext cx="4114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EB5F2AA-CEB3-445F-9886-7D6953062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V="1">
            <a:off x="2737184" y="6490548"/>
            <a:ext cx="3669631" cy="45719"/>
          </a:xfr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>
              <a:spcAft>
                <a:spcPts val="600"/>
              </a:spcAft>
            </a:pPr>
            <a:endParaRPr lang="en-US" sz="1000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3" name="Image 12" descr="Une image contenant herbe, ciel, extérieur, champ&#10;&#10;Description générée automatiquement">
            <a:extLst>
              <a:ext uri="{FF2B5EF4-FFF2-40B4-BE49-F238E27FC236}">
                <a16:creationId xmlns:a16="http://schemas.microsoft.com/office/drawing/2014/main" id="{20427ADE-9DD1-4A41-9990-0110F61E0E2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" r="3885" b="-2"/>
          <a:stretch/>
        </p:blipFill>
        <p:spPr>
          <a:xfrm>
            <a:off x="230880" y="4525715"/>
            <a:ext cx="2846070" cy="2010551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D986D3-E4D2-4E67-859B-CDD684B59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93029" y="6536267"/>
            <a:ext cx="2057400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59A7A97-A450-4C2C-96E8-035025C99372}" type="slidenum"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642515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95918" y="4577975"/>
            <a:ext cx="5654511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8C1AE87-4618-42E7-8B37-92E8231ED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601" y="4741948"/>
            <a:ext cx="512214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Amphi –cabines , vols découverte et de nombreux visiteurs</a:t>
            </a:r>
          </a:p>
        </p:txBody>
      </p:sp>
      <p:pic>
        <p:nvPicPr>
          <p:cNvPr id="7" name="Espace réservé du contenu 6" descr="Une image contenant ciel, extérieur, route, plane&#10;&#10;Description générée automatiquement">
            <a:extLst>
              <a:ext uri="{FF2B5EF4-FFF2-40B4-BE49-F238E27FC236}">
                <a16:creationId xmlns:a16="http://schemas.microsoft.com/office/drawing/2014/main" id="{4F93319C-C6B7-46DD-A23D-DFD90CAB08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9" b="-2"/>
          <a:stretch/>
        </p:blipFill>
        <p:spPr>
          <a:xfrm>
            <a:off x="107504" y="104618"/>
            <a:ext cx="2848177" cy="2010551"/>
          </a:xfrm>
          <a:prstGeom prst="rect">
            <a:avLst/>
          </a:prstGeom>
        </p:spPr>
      </p:pic>
      <p:pic>
        <p:nvPicPr>
          <p:cNvPr id="13" name="Image 12" descr="Une image contenant herbe&#10;&#10;Description générée automatiquement">
            <a:extLst>
              <a:ext uri="{FF2B5EF4-FFF2-40B4-BE49-F238E27FC236}">
                <a16:creationId xmlns:a16="http://schemas.microsoft.com/office/drawing/2014/main" id="{05E1C50C-B850-4FD9-9690-07CCC70A97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" r="52531" b="-1"/>
          <a:stretch/>
        </p:blipFill>
        <p:spPr>
          <a:xfrm>
            <a:off x="3086395" y="127179"/>
            <a:ext cx="2845104" cy="4328437"/>
          </a:xfrm>
          <a:prstGeom prst="rect">
            <a:avLst/>
          </a:prstGeom>
        </p:spPr>
      </p:pic>
      <p:pic>
        <p:nvPicPr>
          <p:cNvPr id="9" name="Image 8" descr="Une image contenant ciel, extérieur, plane, route&#10;&#10;Description générée automatiquement">
            <a:extLst>
              <a:ext uri="{FF2B5EF4-FFF2-40B4-BE49-F238E27FC236}">
                <a16:creationId xmlns:a16="http://schemas.microsoft.com/office/drawing/2014/main" id="{02BC6AF5-A0B1-493C-B1B8-78AEBFF672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r="3854" b="-2"/>
          <a:stretch/>
        </p:blipFill>
        <p:spPr>
          <a:xfrm>
            <a:off x="6064632" y="104618"/>
            <a:ext cx="2848488" cy="2227667"/>
          </a:xfrm>
          <a:prstGeom prst="rect">
            <a:avLst/>
          </a:prstGeom>
        </p:spPr>
      </p:pic>
      <p:pic>
        <p:nvPicPr>
          <p:cNvPr id="11" name="Image 10" descr="Une image contenant herbe, extérieur, nature, ciel&#10;&#10;Description générée automatiquement">
            <a:extLst>
              <a:ext uri="{FF2B5EF4-FFF2-40B4-BE49-F238E27FC236}">
                <a16:creationId xmlns:a16="http://schemas.microsoft.com/office/drawing/2014/main" id="{4038CC32-EEA6-4AD7-ACC4-AB950C78EE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9" b="-4"/>
          <a:stretch/>
        </p:blipFill>
        <p:spPr>
          <a:xfrm>
            <a:off x="109611" y="2449473"/>
            <a:ext cx="2846070" cy="2013804"/>
          </a:xfrm>
          <a:prstGeom prst="rect">
            <a:avLst/>
          </a:prstGeom>
        </p:spPr>
      </p:pic>
      <p:pic>
        <p:nvPicPr>
          <p:cNvPr id="10" name="Image 9" descr="Une image contenant clôture, ciel, extérieur, plane&#10;&#10;Description générée automatiquement">
            <a:extLst>
              <a:ext uri="{FF2B5EF4-FFF2-40B4-BE49-F238E27FC236}">
                <a16:creationId xmlns:a16="http://schemas.microsoft.com/office/drawing/2014/main" id="{FBB1A8FF-166B-4B17-9CDF-4EDD2EC358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" r="-2" b="-2"/>
          <a:stretch/>
        </p:blipFill>
        <p:spPr>
          <a:xfrm>
            <a:off x="6062214" y="2431705"/>
            <a:ext cx="2848487" cy="2000947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39950" y="5694097"/>
            <a:ext cx="4114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4EA3775-987B-4D1C-BB7C-8A46A4FBB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37184" y="6536267"/>
            <a:ext cx="3669631" cy="1727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>
              <a:spcAft>
                <a:spcPts val="600"/>
              </a:spcAft>
            </a:pPr>
            <a:r>
              <a:rPr lang="en-US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60 Ans</a:t>
            </a:r>
          </a:p>
        </p:txBody>
      </p:sp>
      <p:pic>
        <p:nvPicPr>
          <p:cNvPr id="6" name="Image 5" descr="Une image contenant extérieur, personne, ciel, gens&#10;&#10;Description générée automatiquement">
            <a:extLst>
              <a:ext uri="{FF2B5EF4-FFF2-40B4-BE49-F238E27FC236}">
                <a16:creationId xmlns:a16="http://schemas.microsoft.com/office/drawing/2014/main" id="{248B2F81-EEDF-49E0-8A2C-CA64EB691A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9" b="-2"/>
          <a:stretch/>
        </p:blipFill>
        <p:spPr>
          <a:xfrm>
            <a:off x="107504" y="4525716"/>
            <a:ext cx="2976791" cy="2010551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2F5C3D7-BD79-4574-824B-7E5BDB326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93029" y="6536267"/>
            <a:ext cx="2057400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59A7A97-A450-4C2C-96E8-035025C99372}" type="slidenum"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909175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F69E8A-1496-40F2-BAD0-485719E0C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5066"/>
            <a:ext cx="8192729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Vente de mugs 60 Ans et de Flammes</a:t>
            </a:r>
          </a:p>
        </p:txBody>
      </p:sp>
      <p:pic>
        <p:nvPicPr>
          <p:cNvPr id="7" name="Espace réservé du contenu 6" descr="Une image contenant table, terrain, assis, personne&#10;&#10;Description générée automatiquement">
            <a:extLst>
              <a:ext uri="{FF2B5EF4-FFF2-40B4-BE49-F238E27FC236}">
                <a16:creationId xmlns:a16="http://schemas.microsoft.com/office/drawing/2014/main" id="{802F7E83-440F-4379-B1C4-0483BA6E3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5" r="12881"/>
          <a:stretch/>
        </p:blipFill>
        <p:spPr>
          <a:xfrm>
            <a:off x="20" y="10"/>
            <a:ext cx="4571975" cy="4252522"/>
          </a:xfrm>
          <a:prstGeom prst="rect">
            <a:avLst/>
          </a:prstGeom>
        </p:spPr>
      </p:pic>
      <p:pic>
        <p:nvPicPr>
          <p:cNvPr id="9" name="Image 8" descr="Une image contenant terrain, personne, table, bâtiment&#10;&#10;Description générée automatiquement">
            <a:extLst>
              <a:ext uri="{FF2B5EF4-FFF2-40B4-BE49-F238E27FC236}">
                <a16:creationId xmlns:a16="http://schemas.microsoft.com/office/drawing/2014/main" id="{EE343837-18CB-4A8E-8C3D-7DA76011C9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2" r="11826" b="2"/>
          <a:stretch/>
        </p:blipFill>
        <p:spPr>
          <a:xfrm>
            <a:off x="4571999" y="-681"/>
            <a:ext cx="4572001" cy="4253215"/>
          </a:xfrm>
          <a:prstGeom prst="rect">
            <a:avLst/>
          </a:prstGeom>
        </p:spPr>
      </p:pic>
      <p:cxnSp>
        <p:nvCxnSpPr>
          <p:cNvPr id="20" name="Straight Connector 13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5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" y="4242136"/>
            <a:ext cx="9144001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C0C9931-AB2C-4AD1-9241-19DB876D2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802432" cy="365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60 Ans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AD71022-D5DE-4BF6-A0D7-1093FB3EE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54502" y="6356350"/>
            <a:ext cx="46084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59A7A97-A450-4C2C-96E8-035025C99372}" type="slidenum">
              <a:rPr lang="en-US" sz="100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23</a:t>
            </a:fld>
            <a:endParaRPr lang="en-US" sz="1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375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6C7683-0ADF-4E8F-B179-858DACA33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9A3AD0-B74F-4ECF-878E-CC02A3F96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365" y="3812954"/>
            <a:ext cx="4848966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30/06 : préparation salle de restauration</a:t>
            </a:r>
          </a:p>
        </p:txBody>
      </p:sp>
      <p:pic>
        <p:nvPicPr>
          <p:cNvPr id="7" name="Espace réservé du contenu 6" descr="Une image contenant personne, plancher, intérieur, homme&#10;&#10;Description générée automatiquement">
            <a:extLst>
              <a:ext uri="{FF2B5EF4-FFF2-40B4-BE49-F238E27FC236}">
                <a16:creationId xmlns:a16="http://schemas.microsoft.com/office/drawing/2014/main" id="{C58E6C0E-0602-4F2B-A2EC-C187AF182E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8" b="-4"/>
          <a:stretch/>
        </p:blipFill>
        <p:spPr>
          <a:xfrm>
            <a:off x="107504" y="321733"/>
            <a:ext cx="3251061" cy="221297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103F2A-EFED-4C13-AA7D-78D955ABCD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4EC26FB-EFBA-4648-BC66-56A9FD059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37184" y="6499067"/>
            <a:ext cx="3669631" cy="45719"/>
          </a:xfr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>
              <a:spcAft>
                <a:spcPts val="600"/>
              </a:spcAft>
            </a:pPr>
            <a:endParaRPr lang="en-US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1" name="Image 10" descr="Une image contenant terrain, personne, jeune, homme&#10;&#10;Description générée automatiquement">
            <a:extLst>
              <a:ext uri="{FF2B5EF4-FFF2-40B4-BE49-F238E27FC236}">
                <a16:creationId xmlns:a16="http://schemas.microsoft.com/office/drawing/2014/main" id="{A8CC3002-0C27-46F6-962B-950791AB48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8" r="27533" b="3"/>
          <a:stretch/>
        </p:blipFill>
        <p:spPr>
          <a:xfrm>
            <a:off x="107504" y="2695575"/>
            <a:ext cx="3251061" cy="3840692"/>
          </a:xfrm>
          <a:prstGeom prst="rect">
            <a:avLst/>
          </a:prstGeom>
        </p:spPr>
      </p:pic>
      <p:pic>
        <p:nvPicPr>
          <p:cNvPr id="9" name="Image 8" descr="Une image contenant personne, plancher, intérieur, homme&#10;&#10;Description générée automatiquement">
            <a:extLst>
              <a:ext uri="{FF2B5EF4-FFF2-40B4-BE49-F238E27FC236}">
                <a16:creationId xmlns:a16="http://schemas.microsoft.com/office/drawing/2014/main" id="{F9CF6281-5D61-40D7-AE87-DE28532738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2" r="1" b="1"/>
          <a:stretch/>
        </p:blipFill>
        <p:spPr>
          <a:xfrm>
            <a:off x="3490722" y="321733"/>
            <a:ext cx="5417534" cy="2985818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1811AE-5491-4F5E-B20E-1E732C55B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93029" y="6536267"/>
            <a:ext cx="2057400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59A7A97-A450-4C2C-96E8-035025C99372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24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962711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95918" y="4577975"/>
            <a:ext cx="5654511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3C31C0F-B598-43D1-A954-D04383556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601" y="4741948"/>
            <a:ext cx="5122140" cy="86203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L’équipe de restauration au travail</a:t>
            </a:r>
          </a:p>
        </p:txBody>
      </p:sp>
      <p:pic>
        <p:nvPicPr>
          <p:cNvPr id="17" name="Image 16" descr="Une image contenant personne, alimentation, gens, ciel&#10;&#10;Description générée automatiquement">
            <a:extLst>
              <a:ext uri="{FF2B5EF4-FFF2-40B4-BE49-F238E27FC236}">
                <a16:creationId xmlns:a16="http://schemas.microsoft.com/office/drawing/2014/main" id="{534341E2-B252-4489-8393-6934BC117D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" r="-2" b="-2"/>
          <a:stretch/>
        </p:blipFill>
        <p:spPr>
          <a:xfrm>
            <a:off x="245823" y="406418"/>
            <a:ext cx="2848177" cy="2010551"/>
          </a:xfrm>
          <a:prstGeom prst="rect">
            <a:avLst/>
          </a:prstGeom>
        </p:spPr>
      </p:pic>
      <p:pic>
        <p:nvPicPr>
          <p:cNvPr id="11" name="Image 10" descr="Une image contenant personne, alimentation, femme, pizza&#10;&#10;Description générée automatiquement">
            <a:extLst>
              <a:ext uri="{FF2B5EF4-FFF2-40B4-BE49-F238E27FC236}">
                <a16:creationId xmlns:a16="http://schemas.microsoft.com/office/drawing/2014/main" id="{5044C250-646B-4235-8C82-4A7CF409AA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8" r="40809" b="-1"/>
          <a:stretch/>
        </p:blipFill>
        <p:spPr>
          <a:xfrm>
            <a:off x="3159507" y="406416"/>
            <a:ext cx="2845104" cy="4111323"/>
          </a:xfrm>
          <a:prstGeom prst="rect">
            <a:avLst/>
          </a:prstGeom>
        </p:spPr>
      </p:pic>
      <p:pic>
        <p:nvPicPr>
          <p:cNvPr id="15" name="Image 14" descr="Une image contenant bâtiment, train, bleu, intérieur&#10;&#10;Description générée automatiquement">
            <a:extLst>
              <a:ext uri="{FF2B5EF4-FFF2-40B4-BE49-F238E27FC236}">
                <a16:creationId xmlns:a16="http://schemas.microsoft.com/office/drawing/2014/main" id="{1EADE770-7164-41B7-B258-768BAC187E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" r="-2" b="-2"/>
          <a:stretch/>
        </p:blipFill>
        <p:spPr>
          <a:xfrm>
            <a:off x="6072228" y="406417"/>
            <a:ext cx="2848488" cy="2010552"/>
          </a:xfrm>
          <a:prstGeom prst="rect">
            <a:avLst/>
          </a:prstGeom>
        </p:spPr>
      </p:pic>
      <p:pic>
        <p:nvPicPr>
          <p:cNvPr id="9" name="Image 8" descr="Une image contenant personne, homme, intérieur, mur&#10;&#10;Description générée automatiquement">
            <a:extLst>
              <a:ext uri="{FF2B5EF4-FFF2-40B4-BE49-F238E27FC236}">
                <a16:creationId xmlns:a16="http://schemas.microsoft.com/office/drawing/2014/main" id="{1E921C7C-0442-4A0B-B22C-DB67D057C5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9" b="-4"/>
          <a:stretch/>
        </p:blipFill>
        <p:spPr>
          <a:xfrm>
            <a:off x="245821" y="2506781"/>
            <a:ext cx="2846070" cy="2013804"/>
          </a:xfrm>
          <a:prstGeom prst="rect">
            <a:avLst/>
          </a:prstGeom>
        </p:spPr>
      </p:pic>
      <p:pic>
        <p:nvPicPr>
          <p:cNvPr id="13" name="Image 12" descr="Une image contenant terrain, bâtiment, bleu, extérieur&#10;&#10;Description générée automatiquement">
            <a:extLst>
              <a:ext uri="{FF2B5EF4-FFF2-40B4-BE49-F238E27FC236}">
                <a16:creationId xmlns:a16="http://schemas.microsoft.com/office/drawing/2014/main" id="{EC1F46CD-DB89-4983-8934-C417FFC2AA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4" b="-2"/>
          <a:stretch/>
        </p:blipFill>
        <p:spPr>
          <a:xfrm>
            <a:off x="6069810" y="2516389"/>
            <a:ext cx="2848487" cy="200094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39950" y="5694097"/>
            <a:ext cx="4114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5BBA9BD-50FE-4FE5-9069-75D6E9510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1891" y="6797475"/>
            <a:ext cx="67616" cy="45719"/>
          </a:xfr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>
              <a:spcAft>
                <a:spcPts val="600"/>
              </a:spcAft>
            </a:pPr>
            <a:endParaRPr lang="en-US" sz="1000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Espace réservé du contenu 6" descr="Une image contenant personne, table, alimentation, bâtiment&#10;&#10;Description générée automatiquement">
            <a:extLst>
              <a:ext uri="{FF2B5EF4-FFF2-40B4-BE49-F238E27FC236}">
                <a16:creationId xmlns:a16="http://schemas.microsoft.com/office/drawing/2014/main" id="{DBF80908-0706-4AFF-83E3-92BC0336A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" r="4504" b="-2"/>
          <a:stretch/>
        </p:blipFill>
        <p:spPr>
          <a:xfrm>
            <a:off x="245821" y="4610400"/>
            <a:ext cx="2846070" cy="2010551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C7957CF-B70A-4176-A477-02B35CC50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93029" y="6536267"/>
            <a:ext cx="2057400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59A7A97-A450-4C2C-96E8-035025C99372}" type="slidenum"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25</a:t>
            </a:fld>
            <a:endParaRPr 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443665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C7A8A9-E7DC-42EE-9737-B8DE27887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L’équipe de restauration vous souhaite un bon appétit !</a:t>
            </a:r>
          </a:p>
        </p:txBody>
      </p:sp>
      <p:pic>
        <p:nvPicPr>
          <p:cNvPr id="7" name="Espace réservé du contenu 6" descr="Une image contenant table, personne, intérieur, alimentation&#10;&#10;Description générée automatiquement">
            <a:extLst>
              <a:ext uri="{FF2B5EF4-FFF2-40B4-BE49-F238E27FC236}">
                <a16:creationId xmlns:a16="http://schemas.microsoft.com/office/drawing/2014/main" id="{315E917D-D91D-4A46-9811-49A6CAC467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68152"/>
            <a:ext cx="7571183" cy="5311353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5FB4E60-6DAB-414E-BB84-A8062822C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1331640" y="6308726"/>
            <a:ext cx="648072" cy="216618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FC02DF-9EC2-4578-BECF-DCE94F74C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7A97-A450-4C2C-96E8-035025C99372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5415764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9FCF89D-1739-4149-B0E1-528AE56BF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FFFFFF"/>
                </a:solidFill>
              </a:rPr>
              <a:t>30/06 : Repas avec invités , exposants et membres ACAT</a:t>
            </a:r>
          </a:p>
        </p:txBody>
      </p:sp>
      <p:pic>
        <p:nvPicPr>
          <p:cNvPr id="9" name="Image 8" descr="Une image contenant personne, plafond, bâtiment, gens&#10;&#10;Description générée automatiquement">
            <a:extLst>
              <a:ext uri="{FF2B5EF4-FFF2-40B4-BE49-F238E27FC236}">
                <a16:creationId xmlns:a16="http://schemas.microsoft.com/office/drawing/2014/main" id="{967345D2-01CF-4B08-BAD9-51937868AA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" y="1628800"/>
            <a:ext cx="4159044" cy="2808311"/>
          </a:xfrm>
          <a:prstGeom prst="rect">
            <a:avLst/>
          </a:prstGeom>
        </p:spPr>
      </p:pic>
      <p:pic>
        <p:nvPicPr>
          <p:cNvPr id="7" name="Espace réservé du contenu 6" descr="Une image contenant personne, gens, intérieur, assis&#10;&#10;Description générée automatiquement">
            <a:extLst>
              <a:ext uri="{FF2B5EF4-FFF2-40B4-BE49-F238E27FC236}">
                <a16:creationId xmlns:a16="http://schemas.microsoft.com/office/drawing/2014/main" id="{4203E629-6237-4A71-8CEC-D4D18E214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917" y="620688"/>
            <a:ext cx="4159053" cy="309634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76A632F-D9F3-4CC7-9C72-48F05549F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22430"/>
            <a:ext cx="3086100" cy="45719"/>
          </a:xfr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>
              <a:spcAft>
                <a:spcPts val="600"/>
              </a:spcAft>
            </a:pPr>
            <a:endParaRPr lang="en-US" kern="1200" dirty="0">
              <a:solidFill>
                <a:srgbClr val="898989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3DC9355-6D23-4B1F-AB1B-1A5A03579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522430"/>
            <a:ext cx="20574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59A7A97-A450-4C2C-96E8-035025C99372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27</a:t>
            </a:fld>
            <a:endParaRPr 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514566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60263E-550E-45A8-8CFC-C5C05B888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58" y="4502330"/>
            <a:ext cx="8074057" cy="120726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6000" dirty="0">
                <a:solidFill>
                  <a:schemeClr val="tx1"/>
                </a:solidFill>
              </a:rPr>
              <a:t> </a:t>
            </a:r>
            <a:r>
              <a:rPr lang="en-US" sz="4000" dirty="0">
                <a:solidFill>
                  <a:schemeClr val="tx1"/>
                </a:solidFill>
              </a:rPr>
              <a:t>Quelques</a:t>
            </a:r>
            <a:r>
              <a:rPr lang="en-US" sz="6000" dirty="0">
                <a:solidFill>
                  <a:schemeClr val="tx1"/>
                </a:solidFill>
              </a:rPr>
              <a:t> </a:t>
            </a:r>
            <a:r>
              <a:rPr lang="en-US" sz="4000" dirty="0">
                <a:solidFill>
                  <a:schemeClr val="tx1"/>
                </a:solidFill>
              </a:rPr>
              <a:t>illustres</a:t>
            </a:r>
            <a:r>
              <a:rPr lang="en-US" sz="6000" dirty="0">
                <a:solidFill>
                  <a:schemeClr val="tx1"/>
                </a:solidFill>
              </a:rPr>
              <a:t> </a:t>
            </a:r>
            <a:r>
              <a:rPr lang="en-US" sz="3600" dirty="0">
                <a:solidFill>
                  <a:schemeClr val="tx1"/>
                </a:solidFill>
              </a:rPr>
              <a:t>Invités ( J. FILLOT, N. BROUILLARD, M. DUVERNOIS, R. FOURNIER)</a:t>
            </a:r>
          </a:p>
        </p:txBody>
      </p:sp>
      <p:pic>
        <p:nvPicPr>
          <p:cNvPr id="11" name="Image 10" descr="Une image contenant personne, intérieur, gens, table&#10;&#10;Description générée automatiquement">
            <a:extLst>
              <a:ext uri="{FF2B5EF4-FFF2-40B4-BE49-F238E27FC236}">
                <a16:creationId xmlns:a16="http://schemas.microsoft.com/office/drawing/2014/main" id="{1A2B18AD-25D2-4266-B620-C94B34FD4C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89726"/>
            <a:ext cx="3087860" cy="206114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64940E8-4031-4205-8D84-CBBB398C9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84159" y="1183158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Espace réservé du contenu 7" descr="Une image contenant personne, table, intérieur, gens&#10;&#10;Description générée automatiquement">
            <a:extLst>
              <a:ext uri="{FF2B5EF4-FFF2-40B4-BE49-F238E27FC236}">
                <a16:creationId xmlns:a16="http://schemas.microsoft.com/office/drawing/2014/main" id="{263051C8-E1C0-4CCA-8075-A6547443E7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334" y="1148402"/>
            <a:ext cx="2959806" cy="228059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47668" y="1183158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Une image contenant personne, extérieur, bâtiment, terrain&#10;&#10;Description générée automatiquement">
            <a:extLst>
              <a:ext uri="{FF2B5EF4-FFF2-40B4-BE49-F238E27FC236}">
                <a16:creationId xmlns:a16="http://schemas.microsoft.com/office/drawing/2014/main" id="{046AA3E1-37E1-4B2E-8BD3-E3FBA39355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 r="20622"/>
          <a:stretch/>
        </p:blipFill>
        <p:spPr>
          <a:xfrm>
            <a:off x="6035495" y="476672"/>
            <a:ext cx="2868280" cy="2544337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34C9093-F318-4679-9A11-494FC2778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60 Ans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D2BA5E3-8F5E-414A-9F2B-BF3159E9A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59A7A97-A450-4C2C-96E8-035025C99372}" type="slidenum">
              <a:rPr lang="en-US" sz="100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 sz="1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745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BDADB0-1780-4BDD-97ED-61CDFA457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365" y="3812954"/>
            <a:ext cx="4848966" cy="15160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Discours du président et conférence avec M. POLACCO, R. FOURNIER, JL. CHRETIEN</a:t>
            </a:r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b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TOGNINI</a:t>
            </a:r>
          </a:p>
        </p:txBody>
      </p:sp>
      <p:pic>
        <p:nvPicPr>
          <p:cNvPr id="11" name="Image 10" descr="Une image contenant personne, homme, mur, assis&#10;&#10;Description générée automatiquement">
            <a:extLst>
              <a:ext uri="{FF2B5EF4-FFF2-40B4-BE49-F238E27FC236}">
                <a16:creationId xmlns:a16="http://schemas.microsoft.com/office/drawing/2014/main" id="{585BD052-D493-4385-B99D-E7018788C8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6" r="10376" b="-2"/>
          <a:stretch/>
        </p:blipFill>
        <p:spPr>
          <a:xfrm>
            <a:off x="107504" y="299363"/>
            <a:ext cx="3251061" cy="3049204"/>
          </a:xfrm>
          <a:prstGeom prst="rect">
            <a:avLst/>
          </a:prstGeom>
        </p:spPr>
      </p:pic>
      <p:pic>
        <p:nvPicPr>
          <p:cNvPr id="7" name="Espace réservé du contenu 6" descr="Une image contenant plancher, personne, table, intérieur&#10;&#10;Description générée automatiquement">
            <a:extLst>
              <a:ext uri="{FF2B5EF4-FFF2-40B4-BE49-F238E27FC236}">
                <a16:creationId xmlns:a16="http://schemas.microsoft.com/office/drawing/2014/main" id="{91ACB23E-691A-46D1-821A-EEEBE7CBD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5" b="6696"/>
          <a:stretch/>
        </p:blipFill>
        <p:spPr>
          <a:xfrm>
            <a:off x="3467501" y="299363"/>
            <a:ext cx="5436034" cy="300818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F3E5CD8-5F1F-41D9-ADCB-5CCEDA4A0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V="1">
            <a:off x="2843808" y="6466282"/>
            <a:ext cx="3669631" cy="45719"/>
          </a:xfr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>
              <a:spcAft>
                <a:spcPts val="600"/>
              </a:spcAft>
            </a:pPr>
            <a:endParaRPr lang="en-US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Image 8" descr="Une image contenant personne, homme, extérieur&#10;&#10;Description générée automatiquement">
            <a:extLst>
              <a:ext uri="{FF2B5EF4-FFF2-40B4-BE49-F238E27FC236}">
                <a16:creationId xmlns:a16="http://schemas.microsoft.com/office/drawing/2014/main" id="{7FCD8E4B-3DA5-4398-B5B3-E430BBD22C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4" r="18841" b="-4"/>
          <a:stretch/>
        </p:blipFill>
        <p:spPr>
          <a:xfrm>
            <a:off x="107504" y="3509433"/>
            <a:ext cx="3359997" cy="3026833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900325-CAB2-4821-9A05-46C764865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93029" y="6536267"/>
            <a:ext cx="2057400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59A7A97-A450-4C2C-96E8-035025C99372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329266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96C5534-8D3A-4B98-8A01-9B530A063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77" y="914400"/>
            <a:ext cx="27432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 peu d’histoire</a:t>
            </a:r>
            <a:b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(Archives)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Espace réservé du contenu 6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5779A0A9-C16F-4347-B06C-9F66BA3876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892" y="260647"/>
            <a:ext cx="5136432" cy="6308733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DA9C6D-B40D-4600-8456-CD181D8C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5366" y="6356350"/>
            <a:ext cx="346186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endParaRPr lang="en-US" kern="1200" dirty="0">
              <a:solidFill>
                <a:srgbClr val="595959"/>
              </a:solidFill>
              <a:latin typeface="+mn-lt"/>
              <a:ea typeface="+mn-ea"/>
              <a:cs typeface="+mn-cs"/>
            </a:endParaRPr>
          </a:p>
          <a:p>
            <a:pPr algn="l">
              <a:spcAft>
                <a:spcPts val="600"/>
              </a:spcAft>
            </a:pPr>
            <a:endParaRPr lang="en-US" kern="1200" dirty="0">
              <a:solidFill>
                <a:srgbClr val="595959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EFB8701-1768-4BF1-A440-0FAA2CA08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93266" y="6356350"/>
            <a:ext cx="102208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59A7A97-A450-4C2C-96E8-035025C99372}" type="slidenum">
              <a:rPr lang="en-US">
                <a:solidFill>
                  <a:srgbClr val="595959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179465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44E556-E969-4BB7-AD63-6BD154DBA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  <a:r>
              <a:rPr lang="fr-FR" b="1" dirty="0"/>
              <a:t>60 ans de passion dans les Airs</a:t>
            </a:r>
            <a:br>
              <a:rPr lang="fr-FR" b="1" dirty="0"/>
            </a:br>
            <a:r>
              <a:rPr lang="fr-FR" b="1" dirty="0"/>
              <a:t>Une belle fête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0F9A80-45B0-44C5-90C4-B28E5161C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fr-FR" dirty="0">
                <a:solidFill>
                  <a:srgbClr val="FF0000"/>
                </a:solidFill>
              </a:rPr>
              <a:t>Un Grand Merci à</a:t>
            </a:r>
          </a:p>
          <a:p>
            <a:r>
              <a:rPr lang="fr-FR" dirty="0"/>
              <a:t>tous les bénévoles qui ont contribué à la réussite de ces deux journées malgré la canicule</a:t>
            </a:r>
          </a:p>
          <a:p>
            <a:r>
              <a:rPr lang="fr-FR" dirty="0"/>
              <a:t>nos exposants</a:t>
            </a:r>
          </a:p>
          <a:p>
            <a:r>
              <a:rPr lang="fr-FR" dirty="0"/>
              <a:t>nos invités</a:t>
            </a:r>
          </a:p>
          <a:p>
            <a:r>
              <a:rPr lang="fr-FR" dirty="0"/>
              <a:t>nos sponsors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Le Comité Directeur des Ailes Tourangelles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2E58A3E-CA9C-4718-AED2-21A9C94A7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27041"/>
            <a:ext cx="2895600" cy="70310"/>
          </a:xfrm>
        </p:spPr>
        <p:txBody>
          <a:bodyPr/>
          <a:lstStyle/>
          <a:p>
            <a:r>
              <a:rPr lang="fr-FR" dirty="0"/>
              <a:t>60 Ans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D55B764-25FA-4EB8-B2B7-06106DA03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7A97-A450-4C2C-96E8-035025C99372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112837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 descr="Une image contenant texte, journal&#10;&#10;Description générée automatiquement">
            <a:extLst>
              <a:ext uri="{FF2B5EF4-FFF2-40B4-BE49-F238E27FC236}">
                <a16:creationId xmlns:a16="http://schemas.microsoft.com/office/drawing/2014/main" id="{90CA825F-ABB3-4A5F-AE79-D3B882DE13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241" y="78427"/>
            <a:ext cx="4387886" cy="6361170"/>
          </a:xfrm>
          <a:prstGeom prst="rect">
            <a:avLst/>
          </a:prstGeom>
        </p:spPr>
      </p:pic>
      <p:pic>
        <p:nvPicPr>
          <p:cNvPr id="7" name="Espace réservé du contenu 6" descr="Une image contenant texte, journal&#10;&#10;Description générée automatiquement">
            <a:extLst>
              <a:ext uri="{FF2B5EF4-FFF2-40B4-BE49-F238E27FC236}">
                <a16:creationId xmlns:a16="http://schemas.microsoft.com/office/drawing/2014/main" id="{462D31E4-D06E-4B7E-92F9-22B18228DA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3" y="100244"/>
            <a:ext cx="4387886" cy="636117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81FC8A3-06CC-40AA-9AE4-FC88E6ED0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22430"/>
            <a:ext cx="3086100" cy="45719"/>
          </a:xfr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>
              <a:spcAft>
                <a:spcPts val="600"/>
              </a:spcAft>
            </a:pPr>
            <a:endParaRPr lang="en-US" kern="1200" dirty="0">
              <a:solidFill>
                <a:srgbClr val="898989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DC1F161-9C7D-4C0B-AADB-6575976CB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522430"/>
            <a:ext cx="20574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59A7A97-A450-4C2C-96E8-035025C99372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397240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30372C-47EA-46AF-AB09-C98778F00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857642"/>
            <a:ext cx="7906177" cy="838355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Merci à toutes les équipes dirigeantes et aux bénévoles qui ont contribué jusqu’à </a:t>
            </a:r>
            <a:r>
              <a:rPr lang="en-US" sz="2000" dirty="0" err="1">
                <a:solidFill>
                  <a:schemeClr val="tx1"/>
                </a:solidFill>
              </a:rPr>
              <a:t>ce</a:t>
            </a:r>
            <a:r>
              <a:rPr lang="en-US" sz="2000" dirty="0">
                <a:solidFill>
                  <a:schemeClr val="tx1"/>
                </a:solidFill>
              </a:rPr>
              <a:t> jour au développement des Ailes Tourangelles</a:t>
            </a:r>
          </a:p>
        </p:txBody>
      </p:sp>
      <p:pic>
        <p:nvPicPr>
          <p:cNvPr id="7" name="Espace réservé du contenu 6" descr="Une image contenant photo, vieux&#10;&#10;Description générée automatiquement">
            <a:extLst>
              <a:ext uri="{FF2B5EF4-FFF2-40B4-BE49-F238E27FC236}">
                <a16:creationId xmlns:a16="http://schemas.microsoft.com/office/drawing/2014/main" id="{D66C1A5D-0D11-4F35-B0EB-0F10CCED33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14516"/>
            <a:ext cx="2646832" cy="3741105"/>
          </a:xfrm>
          <a:prstGeom prst="rect">
            <a:avLst/>
          </a:prstGeom>
        </p:spPr>
      </p:pic>
      <p:pic>
        <p:nvPicPr>
          <p:cNvPr id="11" name="Image 10" descr="Une image contenant transport, extérieur, photo, ciel&#10;&#10;Description générée automatiquement">
            <a:extLst>
              <a:ext uri="{FF2B5EF4-FFF2-40B4-BE49-F238E27FC236}">
                <a16:creationId xmlns:a16="http://schemas.microsoft.com/office/drawing/2014/main" id="{12342CD7-4BD3-408B-9D4A-24AE4D0F63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591" y="494902"/>
            <a:ext cx="2644818" cy="3738258"/>
          </a:xfrm>
          <a:prstGeom prst="rect">
            <a:avLst/>
          </a:prstGeom>
        </p:spPr>
      </p:pic>
      <p:pic>
        <p:nvPicPr>
          <p:cNvPr id="9" name="Image 8" descr="Une image contenant photo&#10;&#10;Description générée automatiquement">
            <a:extLst>
              <a:ext uri="{FF2B5EF4-FFF2-40B4-BE49-F238E27FC236}">
                <a16:creationId xmlns:a16="http://schemas.microsoft.com/office/drawing/2014/main" id="{9F30E420-6877-4D88-A1FA-CE7F6EEAC7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5" y="512542"/>
            <a:ext cx="2665476" cy="3767457"/>
          </a:xfrm>
          <a:prstGeom prst="rect">
            <a:avLst/>
          </a:prstGeom>
        </p:spPr>
      </p:pic>
      <p:cxnSp>
        <p:nvCxnSpPr>
          <p:cNvPr id="24" name="Straight Connector 15">
            <a:extLst>
              <a:ext uri="{FF2B5EF4-FFF2-40B4-BE49-F238E27FC236}">
                <a16:creationId xmlns:a16="http://schemas.microsoft.com/office/drawing/2014/main" id="{8F880EF2-DF79-4D9D-8F11-E91D48C79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43000" y="5778706"/>
            <a:ext cx="6858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9314957-F424-4B50-88BC-4CF909A57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1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60 Ans</a:t>
            </a:r>
          </a:p>
        </p:txBody>
      </p:sp>
    </p:spTree>
    <p:extLst>
      <p:ext uri="{BB962C8B-B14F-4D97-AF65-F5344CB8AC3E}">
        <p14:creationId xmlns:p14="http://schemas.microsoft.com/office/powerpoint/2010/main" val="3276120749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75099CD-08FA-4C87-9B36-A8B96AE02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365" y="3812954"/>
            <a:ext cx="4848966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Préparation des installations</a:t>
            </a:r>
          </a:p>
        </p:txBody>
      </p:sp>
      <p:pic>
        <p:nvPicPr>
          <p:cNvPr id="11" name="Image 10" descr="Une image contenant terrain, bâtiment, extérieur&#10;&#10;Description générée automatiquement">
            <a:extLst>
              <a:ext uri="{FF2B5EF4-FFF2-40B4-BE49-F238E27FC236}">
                <a16:creationId xmlns:a16="http://schemas.microsoft.com/office/drawing/2014/main" id="{05AD1F82-2E60-421C-85C8-0FDF99B366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7" r="-4" b="-4"/>
          <a:stretch/>
        </p:blipFill>
        <p:spPr>
          <a:xfrm>
            <a:off x="238226" y="321733"/>
            <a:ext cx="3113761" cy="3026834"/>
          </a:xfrm>
          <a:prstGeom prst="rect">
            <a:avLst/>
          </a:prstGeom>
        </p:spPr>
      </p:pic>
      <p:pic>
        <p:nvPicPr>
          <p:cNvPr id="7" name="Espace réservé du contenu 6" descr="Une image contenant ciel, extérieur, bâtiment, terrain&#10;&#10;Description générée automatiquement">
            <a:extLst>
              <a:ext uri="{FF2B5EF4-FFF2-40B4-BE49-F238E27FC236}">
                <a16:creationId xmlns:a16="http://schemas.microsoft.com/office/drawing/2014/main" id="{0B303755-508A-4A2C-AC1B-9AC0CEA50A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0" r="23572" b="3"/>
          <a:stretch/>
        </p:blipFill>
        <p:spPr>
          <a:xfrm>
            <a:off x="3479216" y="321733"/>
            <a:ext cx="2654982" cy="2985818"/>
          </a:xfrm>
          <a:prstGeom prst="rect">
            <a:avLst/>
          </a:prstGeom>
        </p:spPr>
      </p:pic>
      <p:pic>
        <p:nvPicPr>
          <p:cNvPr id="13" name="Image 12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99FFF818-E7A7-4A2D-B025-C143F4800A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8" r="29983" b="1"/>
          <a:stretch/>
        </p:blipFill>
        <p:spPr>
          <a:xfrm>
            <a:off x="6261427" y="321734"/>
            <a:ext cx="2651693" cy="298581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DAFFA5E-9247-4B19-B1B8-8FDD42B60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V="1">
            <a:off x="2737184" y="6490548"/>
            <a:ext cx="3669631" cy="45719"/>
          </a:xfr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>
              <a:spcAft>
                <a:spcPts val="600"/>
              </a:spcAft>
            </a:pPr>
            <a:endParaRPr lang="en-US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Image 8" descr="Une image contenant bâtiment, terrain, extérieur, route&#10;&#10;Description générée automatiquement">
            <a:extLst>
              <a:ext uri="{FF2B5EF4-FFF2-40B4-BE49-F238E27FC236}">
                <a16:creationId xmlns:a16="http://schemas.microsoft.com/office/drawing/2014/main" id="{06D182D1-F57F-4711-A663-0643240C6D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" r="15456" b="-4"/>
          <a:stretch/>
        </p:blipFill>
        <p:spPr>
          <a:xfrm>
            <a:off x="238226" y="3509433"/>
            <a:ext cx="3120339" cy="3026833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E6F5AB0-502C-4D74-AD92-CCF06DCC3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93029" y="6536267"/>
            <a:ext cx="2057400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59A7A97-A450-4C2C-96E8-035025C99372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180519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5AA28DD-CE07-4AFE-B12D-EAB595E12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7874E70-B225-4A14-8E44-DC051535A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365" y="3812954"/>
            <a:ext cx="4848966" cy="15160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Simulateurs de vol (Association NORSIM)</a:t>
            </a:r>
          </a:p>
        </p:txBody>
      </p:sp>
      <p:pic>
        <p:nvPicPr>
          <p:cNvPr id="11" name="Image 10" descr="Une image contenant intérieur, plancher, plafond, table&#10;&#10;Description générée automatiquement">
            <a:extLst>
              <a:ext uri="{FF2B5EF4-FFF2-40B4-BE49-F238E27FC236}">
                <a16:creationId xmlns:a16="http://schemas.microsoft.com/office/drawing/2014/main" id="{CFFF016D-7EB6-46CD-8997-1504F43EBE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1" r="21574"/>
          <a:stretch/>
        </p:blipFill>
        <p:spPr>
          <a:xfrm>
            <a:off x="127050" y="380199"/>
            <a:ext cx="3231516" cy="3750332"/>
          </a:xfrm>
          <a:prstGeom prst="rect">
            <a:avLst/>
          </a:prstGeom>
        </p:spPr>
      </p:pic>
      <p:pic>
        <p:nvPicPr>
          <p:cNvPr id="9" name="Image 8" descr="Une image contenant intérieur, plancher, table&#10;&#10;Description générée automatiquement">
            <a:extLst>
              <a:ext uri="{FF2B5EF4-FFF2-40B4-BE49-F238E27FC236}">
                <a16:creationId xmlns:a16="http://schemas.microsoft.com/office/drawing/2014/main" id="{1EF5AE76-BD7A-4363-82C1-1000639CC1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7" r="15860" b="3"/>
          <a:stretch/>
        </p:blipFill>
        <p:spPr>
          <a:xfrm>
            <a:off x="3479091" y="492509"/>
            <a:ext cx="3231516" cy="2815042"/>
          </a:xfrm>
          <a:prstGeom prst="rect">
            <a:avLst/>
          </a:prstGeom>
        </p:spPr>
      </p:pic>
      <p:pic>
        <p:nvPicPr>
          <p:cNvPr id="13" name="Image 12" descr="Une image contenant plancher, personne, terrain, intérieur&#10;&#10;Description générée automatiquement">
            <a:extLst>
              <a:ext uri="{FF2B5EF4-FFF2-40B4-BE49-F238E27FC236}">
                <a16:creationId xmlns:a16="http://schemas.microsoft.com/office/drawing/2014/main" id="{D281831E-3C0E-4527-97DD-5D953045AC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9" r="30815" b="3"/>
          <a:stretch/>
        </p:blipFill>
        <p:spPr>
          <a:xfrm>
            <a:off x="6831134" y="380198"/>
            <a:ext cx="2081485" cy="2927354"/>
          </a:xfrm>
          <a:prstGeom prst="rect">
            <a:avLst/>
          </a:prstGeom>
        </p:spPr>
      </p:pic>
      <p:pic>
        <p:nvPicPr>
          <p:cNvPr id="7" name="Espace réservé du contenu 6" descr="Une image contenant intérieur, plancher, pièce, plafond&#10;&#10;Description générée automatiquement">
            <a:extLst>
              <a:ext uri="{FF2B5EF4-FFF2-40B4-BE49-F238E27FC236}">
                <a16:creationId xmlns:a16="http://schemas.microsoft.com/office/drawing/2014/main" id="{48495DAC-F3DA-45FB-9455-755141D280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5"/>
          <a:stretch/>
        </p:blipFill>
        <p:spPr>
          <a:xfrm>
            <a:off x="238226" y="4295494"/>
            <a:ext cx="3120339" cy="222249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FAEE00F-6FD3-4C83-A73A-5645A0ED1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AC41C65-8CC5-4B1C-96C6-90AA40F32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37184" y="6536267"/>
            <a:ext cx="3669631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60 Ans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82D9FED-61E9-4833-892B-B6C5391AC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93029" y="6536267"/>
            <a:ext cx="2057400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59A7A97-A450-4C2C-96E8-035025C99372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229980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926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7A09DB-C18F-473B-A49C-CDA01ABB0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</a:rPr>
              <a:t>Armée de l’Air: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CIRFA ( Cabine jaguar)</a:t>
            </a:r>
            <a:br>
              <a:rPr lang="en-US" sz="1900" dirty="0">
                <a:solidFill>
                  <a:srgbClr val="FFFFFF"/>
                </a:solidFill>
              </a:rPr>
            </a:br>
            <a:endParaRPr lang="en-US" sz="1900" dirty="0">
              <a:solidFill>
                <a:srgbClr val="FFFFFF"/>
              </a:solidFill>
            </a:endParaRPr>
          </a:p>
        </p:txBody>
      </p:sp>
      <p:pic>
        <p:nvPicPr>
          <p:cNvPr id="6" name="Image 5" descr="Une image contenant extérieur, bâtiment, camion, ciel&#10;&#10;Description générée automatiquement">
            <a:extLst>
              <a:ext uri="{FF2B5EF4-FFF2-40B4-BE49-F238E27FC236}">
                <a16:creationId xmlns:a16="http://schemas.microsoft.com/office/drawing/2014/main" id="{1F919EF6-7B21-46B1-B02F-8819D4B3D7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16506"/>
            <a:ext cx="2808305" cy="2016382"/>
          </a:xfrm>
          <a:prstGeom prst="rect">
            <a:avLst/>
          </a:prstGeom>
        </p:spPr>
      </p:pic>
      <p:pic>
        <p:nvPicPr>
          <p:cNvPr id="7" name="Espace réservé du contenu 6" descr="Une image contenant ciel, extérieur, camion, terrain&#10;&#10;Description générée automatiquement">
            <a:extLst>
              <a:ext uri="{FF2B5EF4-FFF2-40B4-BE49-F238E27FC236}">
                <a16:creationId xmlns:a16="http://schemas.microsoft.com/office/drawing/2014/main" id="{B957C32C-C5DC-4F75-8C6B-D08603F107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5" r="17207" b="-2"/>
          <a:stretch/>
        </p:blipFill>
        <p:spPr>
          <a:xfrm>
            <a:off x="3162409" y="980728"/>
            <a:ext cx="2847474" cy="2233286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505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 descr="Une image contenant extérieur, cockpit&#10;&#10;Description générée automatiquement">
            <a:extLst>
              <a:ext uri="{FF2B5EF4-FFF2-40B4-BE49-F238E27FC236}">
                <a16:creationId xmlns:a16="http://schemas.microsoft.com/office/drawing/2014/main" id="{917972F2-B5CF-4FF0-9A51-0B1DBBE0D8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93" y="642237"/>
            <a:ext cx="2808303" cy="2066604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64BCD1F-86B5-4582-855C-9644B7129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22430"/>
            <a:ext cx="30861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60 Ans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42022EE-A9F8-4B80-B4A9-08DB9E998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522430"/>
            <a:ext cx="20574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59A7A97-A450-4C2C-96E8-035025C99372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165589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rrain, intérieur, plancher, bâtiment&#10;&#10;Description générée automatiquement">
            <a:extLst>
              <a:ext uri="{FF2B5EF4-FFF2-40B4-BE49-F238E27FC236}">
                <a16:creationId xmlns:a16="http://schemas.microsoft.com/office/drawing/2014/main" id="{4C6DD4A4-EFEE-43A9-B5FB-703F2F3500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7" r="15090" b="-5"/>
          <a:stretch/>
        </p:blipFill>
        <p:spPr>
          <a:xfrm>
            <a:off x="4431459" y="299957"/>
            <a:ext cx="2275744" cy="2275744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5" name="Image 14" descr="Une image contenant personne, intérieur, bâtiment, table&#10;&#10;Description générée automatiquement">
            <a:extLst>
              <a:ext uri="{FF2B5EF4-FFF2-40B4-BE49-F238E27FC236}">
                <a16:creationId xmlns:a16="http://schemas.microsoft.com/office/drawing/2014/main" id="{0C1F3653-800F-4EB6-B43D-4F237790D6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2" r="27360" b="4"/>
          <a:stretch/>
        </p:blipFill>
        <p:spPr>
          <a:xfrm>
            <a:off x="3200401" y="2613120"/>
            <a:ext cx="3316388" cy="3316387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21" name="Espace réservé du contenu 6" descr="Une image contenant ciel, extérieur, route, terrain&#10;&#10;Description générée automatiquement">
            <a:extLst>
              <a:ext uri="{FF2B5EF4-FFF2-40B4-BE49-F238E27FC236}">
                <a16:creationId xmlns:a16="http://schemas.microsoft.com/office/drawing/2014/main" id="{9736846A-B6B7-477F-BFE5-5DCB767ABC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" r="14022" b="-2"/>
          <a:stretch/>
        </p:blipFill>
        <p:spPr>
          <a:xfrm>
            <a:off x="1" y="1"/>
            <a:ext cx="4443799" cy="3776783"/>
          </a:xfrm>
          <a:custGeom>
            <a:avLst/>
            <a:gdLst>
              <a:gd name="connsiteX0" fmla="*/ 0 w 4443799"/>
              <a:gd name="connsiteY0" fmla="*/ 0 h 3776782"/>
              <a:gd name="connsiteX1" fmla="*/ 4164578 w 4443799"/>
              <a:gd name="connsiteY1" fmla="*/ 0 h 3776782"/>
              <a:gd name="connsiteX2" fmla="*/ 4238884 w 4443799"/>
              <a:gd name="connsiteY2" fmla="*/ 154250 h 3776782"/>
              <a:gd name="connsiteX3" fmla="*/ 4443799 w 4443799"/>
              <a:gd name="connsiteY3" fmla="*/ 1169228 h 3776782"/>
              <a:gd name="connsiteX4" fmla="*/ 1836244 w 4443799"/>
              <a:gd name="connsiteY4" fmla="*/ 3776782 h 3776782"/>
              <a:gd name="connsiteX5" fmla="*/ 177598 w 4443799"/>
              <a:gd name="connsiteY5" fmla="*/ 3181344 h 3776782"/>
              <a:gd name="connsiteX6" fmla="*/ 0 w 4443799"/>
              <a:gd name="connsiteY6" fmla="*/ 3019932 h 377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13" name="Image 12" descr="Une image contenant intérieur, plancher, femme, personne&#10;&#10;Description générée automatiquement">
            <a:extLst>
              <a:ext uri="{FF2B5EF4-FFF2-40B4-BE49-F238E27FC236}">
                <a16:creationId xmlns:a16="http://schemas.microsoft.com/office/drawing/2014/main" id="{715CF7A4-4617-4145-A02C-73C605239C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r="4624" b="-2"/>
          <a:stretch/>
        </p:blipFill>
        <p:spPr>
          <a:xfrm>
            <a:off x="-1" y="3905520"/>
            <a:ext cx="3440586" cy="2950205"/>
          </a:xfrm>
          <a:custGeom>
            <a:avLst/>
            <a:gdLst>
              <a:gd name="connsiteX0" fmla="*/ 1539166 w 3440586"/>
              <a:gd name="connsiteY0" fmla="*/ 0 h 2950205"/>
              <a:gd name="connsiteX1" fmla="*/ 3440586 w 3440586"/>
              <a:gd name="connsiteY1" fmla="*/ 1901419 h 2950205"/>
              <a:gd name="connsiteX2" fmla="*/ 3211095 w 3440586"/>
              <a:gd name="connsiteY2" fmla="*/ 2807749 h 2950205"/>
              <a:gd name="connsiteX3" fmla="*/ 3124550 w 3440586"/>
              <a:gd name="connsiteY3" fmla="*/ 2950205 h 2950205"/>
              <a:gd name="connsiteX4" fmla="*/ 0 w 3440586"/>
              <a:gd name="connsiteY4" fmla="*/ 2950205 h 2950205"/>
              <a:gd name="connsiteX5" fmla="*/ 0 w 3440586"/>
              <a:gd name="connsiteY5" fmla="*/ 788141 h 2950205"/>
              <a:gd name="connsiteX6" fmla="*/ 71938 w 3440586"/>
              <a:gd name="connsiteY6" fmla="*/ 691940 h 2950205"/>
              <a:gd name="connsiteX7" fmla="*/ 1539166 w 3440586"/>
              <a:gd name="connsiteY7" fmla="*/ 0 h 29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198BA7A-A80E-4128-8A01-0F5D26B880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47277D0-3232-43C1-8A8C-3B6E4806B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9983" y="2326214"/>
            <a:ext cx="2275744" cy="2038889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sz="2700" b="1" dirty="0">
                <a:solidFill>
                  <a:srgbClr val="000000"/>
                </a:solidFill>
              </a:rPr>
              <a:t>Armée de l’Air :</a:t>
            </a:r>
            <a:br>
              <a:rPr lang="en-US" sz="2700" b="1" dirty="0">
                <a:solidFill>
                  <a:srgbClr val="000000"/>
                </a:solidFill>
              </a:rPr>
            </a:br>
            <a:r>
              <a:rPr lang="en-US" sz="2700" b="1" dirty="0">
                <a:solidFill>
                  <a:srgbClr val="000000"/>
                </a:solidFill>
              </a:rPr>
              <a:t>Le charmant equipage de la BA 702</a:t>
            </a:r>
          </a:p>
        </p:txBody>
      </p:sp>
      <p:sp>
        <p:nvSpPr>
          <p:cNvPr id="27" name="Content Placeholder 22">
            <a:extLst>
              <a:ext uri="{FF2B5EF4-FFF2-40B4-BE49-F238E27FC236}">
                <a16:creationId xmlns:a16="http://schemas.microsoft.com/office/drawing/2014/main" id="{8D6563EB-ABE9-4900-87ED-52BC9A0E69B4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0800000" flipH="1" flipV="1">
            <a:off x="8675727" y="6667014"/>
            <a:ext cx="146650" cy="45719"/>
          </a:xfrm>
        </p:spPr>
        <p:txBody>
          <a:bodyPr anchor="ctr">
            <a:normAutofit fontScale="25000" lnSpcReduction="20000"/>
          </a:bodyPr>
          <a:lstStyle/>
          <a:p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D74AC30-EA57-4251-8EAA-98C8FA997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5017" y="6389902"/>
            <a:ext cx="3737925" cy="21018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algn="r">
              <a:spcAft>
                <a:spcPts val="600"/>
              </a:spcAft>
            </a:pPr>
            <a:r>
              <a:rPr lang="en-US" sz="825" kern="1200" dirty="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60  Ans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6CE7B15-5996-43DA-BA43-B5627A4E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 flipV="1">
            <a:off x="8073729" y="6553202"/>
            <a:ext cx="45719" cy="45719"/>
          </a:xfr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>
              <a:spcAft>
                <a:spcPts val="600"/>
              </a:spcAft>
            </a:pPr>
            <a:fld id="{159A7A97-A450-4C2C-96E8-035025C99372}" type="slidenum">
              <a:rPr lang="en-US" sz="825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sz="825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647732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masque les Ail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333</Words>
  <Application>Microsoft Office PowerPoint</Application>
  <PresentationFormat>Affichage à l'écran (4:3)</PresentationFormat>
  <Paragraphs>102</Paragraphs>
  <Slides>30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3" baseType="lpstr">
      <vt:lpstr>Arial</vt:lpstr>
      <vt:lpstr>Calibri</vt:lpstr>
      <vt:lpstr>masque les Ailes</vt:lpstr>
      <vt:lpstr>Les Ailes Tourangelles  60 Ans de passion dans les airs JPO 29 et 30 JUIN 2019</vt:lpstr>
      <vt:lpstr>ACAT 60 Ans  Le programme des festivités</vt:lpstr>
      <vt:lpstr>Un peu d’histoire (Archives)</vt:lpstr>
      <vt:lpstr>Présentation PowerPoint</vt:lpstr>
      <vt:lpstr>Merci à toutes les équipes dirigeantes et aux bénévoles qui ont contribué jusqu’à ce jour au développement des Ailes Tourangelles</vt:lpstr>
      <vt:lpstr>Préparation des installations</vt:lpstr>
      <vt:lpstr>Simulateurs de vol (Association NORSIM)</vt:lpstr>
      <vt:lpstr>Armée de l’Air: CIRFA ( Cabine jaguar) </vt:lpstr>
      <vt:lpstr>Armée de l’Air : Le charmant equipage de la BA 702</vt:lpstr>
      <vt:lpstr>Aéromodélisme (Association MACCT)</vt:lpstr>
      <vt:lpstr>Stand ACAT et accueil du public</vt:lpstr>
      <vt:lpstr>Repas le 29/06 midi avec bénévoles et exposants</vt:lpstr>
      <vt:lpstr>Arrivée de Jean Loup Chrétien</vt:lpstr>
      <vt:lpstr>Exposition Photos de Manolo CHRETIEN</vt:lpstr>
      <vt:lpstr>Pique nique en soirée le 29/06</vt:lpstr>
      <vt:lpstr>29 juin à 21h00</vt:lpstr>
      <vt:lpstr>De nombreux spectateurs pour assister au concert</vt:lpstr>
      <vt:lpstr>  Café- croissants Une vingtaine d’avions visiteurs</vt:lpstr>
      <vt:lpstr>Voitures Anciennes (Association Automobiles Classiques de Touraine- Montrichard)</vt:lpstr>
      <vt:lpstr>AVIONS ANCIENS associations : PANA AIR RETRO AIR PASSION</vt:lpstr>
      <vt:lpstr>Avions anciens</vt:lpstr>
      <vt:lpstr>Amphi –cabines , vols découverte et de nombreux visiteurs</vt:lpstr>
      <vt:lpstr>Vente de mugs 60 Ans et de Flammes</vt:lpstr>
      <vt:lpstr>30/06 : préparation salle de restauration</vt:lpstr>
      <vt:lpstr>L’équipe de restauration au travail</vt:lpstr>
      <vt:lpstr>L’équipe de restauration vous souhaite un bon appétit !</vt:lpstr>
      <vt:lpstr>30/06 : Repas avec invités , exposants et membres ACAT</vt:lpstr>
      <vt:lpstr> Quelques illustres Invités ( J. FILLOT, N. BROUILLARD, M. DUVERNOIS, R. FOURNIER)</vt:lpstr>
      <vt:lpstr>Discours du président et conférence avec M. POLACCO, R. FOURNIER, JL. CHRETIEN,  M. TOGNINI</vt:lpstr>
      <vt:lpstr> 60 ans de passion dans les Airs Une belle fête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Ailes Tourangelles  60 Ans de passions JPO 29 et 30 JUIN 2019</dc:title>
  <dc:creator>Pierre LAVERGNAT</dc:creator>
  <cp:lastModifiedBy>Pierre LAVERGNAT</cp:lastModifiedBy>
  <cp:revision>14</cp:revision>
  <dcterms:created xsi:type="dcterms:W3CDTF">2019-08-07T15:38:33Z</dcterms:created>
  <dcterms:modified xsi:type="dcterms:W3CDTF">2019-08-10T13:59:54Z</dcterms:modified>
</cp:coreProperties>
</file>